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221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07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7"/>
  </p:notesMasterIdLst>
  <p:sldIdLst>
    <p:sldId id="257" r:id="rId2"/>
    <p:sldId id="258" r:id="rId3"/>
    <p:sldId id="260" r:id="rId4"/>
    <p:sldId id="261" r:id="rId5"/>
    <p:sldId id="262" r:id="rId6"/>
    <p:sldId id="457" r:id="rId7"/>
    <p:sldId id="458" r:id="rId8"/>
    <p:sldId id="459" r:id="rId9"/>
    <p:sldId id="460" r:id="rId10"/>
    <p:sldId id="461" r:id="rId11"/>
    <p:sldId id="263" r:id="rId12"/>
    <p:sldId id="264" r:id="rId13"/>
    <p:sldId id="265" r:id="rId14"/>
    <p:sldId id="266" r:id="rId15"/>
    <p:sldId id="267" r:id="rId16"/>
    <p:sldId id="26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270" r:id="rId32"/>
    <p:sldId id="271" r:id="rId33"/>
    <p:sldId id="272" r:id="rId34"/>
    <p:sldId id="273" r:id="rId35"/>
    <p:sldId id="274" r:id="rId36"/>
    <p:sldId id="275" r:id="rId37"/>
    <p:sldId id="425" r:id="rId38"/>
    <p:sldId id="277" r:id="rId39"/>
    <p:sldId id="276" r:id="rId40"/>
    <p:sldId id="278" r:id="rId41"/>
    <p:sldId id="279" r:id="rId42"/>
    <p:sldId id="280" r:id="rId43"/>
    <p:sldId id="281" r:id="rId44"/>
    <p:sldId id="435" r:id="rId45"/>
    <p:sldId id="436" r:id="rId46"/>
    <p:sldId id="429" r:id="rId47"/>
    <p:sldId id="430" r:id="rId48"/>
    <p:sldId id="283" r:id="rId49"/>
    <p:sldId id="437" r:id="rId50"/>
    <p:sldId id="514" r:id="rId51"/>
    <p:sldId id="515" r:id="rId52"/>
    <p:sldId id="516" r:id="rId53"/>
    <p:sldId id="517" r:id="rId54"/>
    <p:sldId id="518" r:id="rId55"/>
    <p:sldId id="519" r:id="rId56"/>
    <p:sldId id="520" r:id="rId57"/>
    <p:sldId id="521" r:id="rId58"/>
    <p:sldId id="522" r:id="rId59"/>
    <p:sldId id="523" r:id="rId60"/>
    <p:sldId id="513" r:id="rId61"/>
    <p:sldId id="284" r:id="rId62"/>
    <p:sldId id="285" r:id="rId63"/>
    <p:sldId id="288" r:id="rId64"/>
    <p:sldId id="289" r:id="rId65"/>
    <p:sldId id="419" r:id="rId66"/>
    <p:sldId id="420" r:id="rId67"/>
    <p:sldId id="290" r:id="rId68"/>
    <p:sldId id="292" r:id="rId69"/>
    <p:sldId id="293" r:id="rId70"/>
    <p:sldId id="400" r:id="rId71"/>
    <p:sldId id="411" r:id="rId72"/>
    <p:sldId id="401" r:id="rId73"/>
    <p:sldId id="402" r:id="rId74"/>
    <p:sldId id="403" r:id="rId75"/>
    <p:sldId id="404" r:id="rId76"/>
    <p:sldId id="405" r:id="rId77"/>
    <p:sldId id="406" r:id="rId78"/>
    <p:sldId id="407" r:id="rId79"/>
    <p:sldId id="462" r:id="rId80"/>
    <p:sldId id="409" r:id="rId81"/>
    <p:sldId id="410" r:id="rId82"/>
    <p:sldId id="412" r:id="rId83"/>
    <p:sldId id="413" r:id="rId84"/>
    <p:sldId id="414" r:id="rId85"/>
    <p:sldId id="399" r:id="rId86"/>
    <p:sldId id="294" r:id="rId87"/>
    <p:sldId id="295" r:id="rId88"/>
    <p:sldId id="296" r:id="rId89"/>
    <p:sldId id="297" r:id="rId90"/>
    <p:sldId id="298" r:id="rId91"/>
    <p:sldId id="299" r:id="rId92"/>
    <p:sldId id="394" r:id="rId93"/>
    <p:sldId id="464" r:id="rId94"/>
    <p:sldId id="395" r:id="rId95"/>
    <p:sldId id="396" r:id="rId96"/>
    <p:sldId id="397" r:id="rId97"/>
    <p:sldId id="398" r:id="rId98"/>
    <p:sldId id="393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  <p:sldId id="307" r:id="rId107"/>
    <p:sldId id="308" r:id="rId108"/>
    <p:sldId id="309" r:id="rId109"/>
    <p:sldId id="310" r:id="rId110"/>
    <p:sldId id="311" r:id="rId111"/>
    <p:sldId id="382" r:id="rId112"/>
    <p:sldId id="383" r:id="rId113"/>
    <p:sldId id="384" r:id="rId114"/>
    <p:sldId id="385" r:id="rId115"/>
    <p:sldId id="386" r:id="rId116"/>
    <p:sldId id="387" r:id="rId117"/>
    <p:sldId id="389" r:id="rId118"/>
    <p:sldId id="390" r:id="rId119"/>
    <p:sldId id="391" r:id="rId120"/>
    <p:sldId id="463" r:id="rId121"/>
    <p:sldId id="313" r:id="rId122"/>
    <p:sldId id="379" r:id="rId123"/>
    <p:sldId id="380" r:id="rId124"/>
    <p:sldId id="314" r:id="rId125"/>
    <p:sldId id="315" r:id="rId126"/>
    <p:sldId id="316" r:id="rId127"/>
    <p:sldId id="317" r:id="rId128"/>
    <p:sldId id="318" r:id="rId129"/>
    <p:sldId id="501" r:id="rId130"/>
    <p:sldId id="319" r:id="rId131"/>
    <p:sldId id="502" r:id="rId132"/>
    <p:sldId id="503" r:id="rId133"/>
    <p:sldId id="504" r:id="rId134"/>
    <p:sldId id="505" r:id="rId135"/>
    <p:sldId id="506" r:id="rId136"/>
    <p:sldId id="507" r:id="rId137"/>
    <p:sldId id="508" r:id="rId138"/>
    <p:sldId id="509" r:id="rId139"/>
    <p:sldId id="510" r:id="rId140"/>
    <p:sldId id="511" r:id="rId141"/>
    <p:sldId id="512" r:id="rId142"/>
    <p:sldId id="500" r:id="rId143"/>
    <p:sldId id="320" r:id="rId144"/>
    <p:sldId id="321" r:id="rId145"/>
    <p:sldId id="322" r:id="rId146"/>
    <p:sldId id="323" r:id="rId147"/>
    <p:sldId id="324" r:id="rId148"/>
    <p:sldId id="465" r:id="rId149"/>
    <p:sldId id="325" r:id="rId150"/>
    <p:sldId id="326" r:id="rId151"/>
    <p:sldId id="327" r:id="rId152"/>
    <p:sldId id="378" r:id="rId153"/>
    <p:sldId id="328" r:id="rId154"/>
    <p:sldId id="466" r:id="rId155"/>
    <p:sldId id="329" r:id="rId156"/>
    <p:sldId id="330" r:id="rId157"/>
    <p:sldId id="331" r:id="rId158"/>
    <p:sldId id="467" r:id="rId159"/>
    <p:sldId id="333" r:id="rId160"/>
    <p:sldId id="334" r:id="rId161"/>
    <p:sldId id="468" r:id="rId162"/>
    <p:sldId id="335" r:id="rId163"/>
    <p:sldId id="469" r:id="rId164"/>
    <p:sldId id="470" r:id="rId165"/>
    <p:sldId id="336" r:id="rId166"/>
    <p:sldId id="374" r:id="rId167"/>
    <p:sldId id="472" r:id="rId168"/>
    <p:sldId id="473" r:id="rId169"/>
    <p:sldId id="474" r:id="rId170"/>
    <p:sldId id="471" r:id="rId171"/>
    <p:sldId id="375" r:id="rId172"/>
    <p:sldId id="337" r:id="rId173"/>
    <p:sldId id="476" r:id="rId174"/>
    <p:sldId id="477" r:id="rId175"/>
    <p:sldId id="475" r:id="rId176"/>
    <p:sldId id="478" r:id="rId177"/>
    <p:sldId id="479" r:id="rId178"/>
    <p:sldId id="480" r:id="rId179"/>
    <p:sldId id="338" r:id="rId180"/>
    <p:sldId id="339" r:id="rId181"/>
    <p:sldId id="481" r:id="rId182"/>
    <p:sldId id="482" r:id="rId183"/>
    <p:sldId id="353" r:id="rId184"/>
    <p:sldId id="354" r:id="rId185"/>
    <p:sldId id="483" r:id="rId186"/>
    <p:sldId id="484" r:id="rId187"/>
    <p:sldId id="485" r:id="rId188"/>
    <p:sldId id="486" r:id="rId189"/>
    <p:sldId id="487" r:id="rId190"/>
    <p:sldId id="488" r:id="rId191"/>
    <p:sldId id="489" r:id="rId192"/>
    <p:sldId id="490" r:id="rId193"/>
    <p:sldId id="355" r:id="rId194"/>
    <p:sldId id="356" r:id="rId195"/>
    <p:sldId id="357" r:id="rId196"/>
    <p:sldId id="360" r:id="rId197"/>
    <p:sldId id="362" r:id="rId198"/>
    <p:sldId id="363" r:id="rId199"/>
    <p:sldId id="491" r:id="rId200"/>
    <p:sldId id="364" r:id="rId201"/>
    <p:sldId id="365" r:id="rId202"/>
    <p:sldId id="366" r:id="rId203"/>
    <p:sldId id="367" r:id="rId204"/>
    <p:sldId id="368" r:id="rId205"/>
    <p:sldId id="369" r:id="rId206"/>
    <p:sldId id="492" r:id="rId207"/>
    <p:sldId id="370" r:id="rId208"/>
    <p:sldId id="340" r:id="rId209"/>
    <p:sldId id="348" r:id="rId210"/>
    <p:sldId id="349" r:id="rId211"/>
    <p:sldId id="341" r:id="rId212"/>
    <p:sldId id="350" r:id="rId213"/>
    <p:sldId id="493" r:id="rId214"/>
    <p:sldId id="342" r:id="rId215"/>
    <p:sldId id="494" r:id="rId216"/>
    <p:sldId id="495" r:id="rId217"/>
    <p:sldId id="496" r:id="rId218"/>
    <p:sldId id="524" r:id="rId219"/>
    <p:sldId id="525" r:id="rId220"/>
    <p:sldId id="526" r:id="rId221"/>
    <p:sldId id="497" r:id="rId222"/>
    <p:sldId id="498" r:id="rId223"/>
    <p:sldId id="499" r:id="rId224"/>
    <p:sldId id="343" r:id="rId225"/>
    <p:sldId id="352" r:id="rId2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46"/>
  </p:normalViewPr>
  <p:slideViewPr>
    <p:cSldViewPr snapToGrid="0" snapToObjects="1">
      <p:cViewPr varScale="1">
        <p:scale>
          <a:sx n="64" d="100"/>
          <a:sy n="64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BB14A-7411-954A-BD36-13DAB6B7A6A2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B490B-4DEE-2E4C-864D-400A1B39F86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9292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0533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7e74e8c4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7e74e8c4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각각의 동물들이 어떤 동물인지 정답을 알려주지 않았기 때문에 이 동물을 '무엇' 이라고는 정의할 수는 없지만 동물의 특징(Feature) 별로 분류를 하게 됩니다. 따라서 비지도 학습은 예측 등이 아닌 데이터가 어떻게 구성되어있는지 밝히는데 주로 사용</a:t>
            </a:r>
            <a:endParaRPr sz="100"/>
          </a:p>
        </p:txBody>
      </p:sp>
    </p:spTree>
    <p:extLst>
      <p:ext uri="{BB962C8B-B14F-4D97-AF65-F5344CB8AC3E}">
        <p14:creationId xmlns:p14="http://schemas.microsoft.com/office/powerpoint/2010/main" xmlns="" val="13906101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7e74e8c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7e74e8c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331326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80736a8c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80736a8c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54965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80736a8c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80736a8c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616232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80736a8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80736a8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39956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7e74e8c4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7e74e8c4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2226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80736a8c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80736a8c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379472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80736a8c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80736a8c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702676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80736a8c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880736a8c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031443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80736a8c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80736a8c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26141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80736a8c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80736a8c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5206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7e74e8c4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7e74e8c4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922553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80736a8c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80736a8c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415135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80736a8c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80736a8c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79069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880736a8c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880736a8c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2631239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80736a8c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80736a8c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67867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7e74e8c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7e74e8c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6517871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80736a8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80736a8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968409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80736a8c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80736a8c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1738177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7e74e8c4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7e74e8c4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5778373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7e74e8c4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7e74e8c4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0324988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7e74e8c4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7e74e8c4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675963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7e74e8c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7e74e8c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2218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7e74e8c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7e74e8c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수술하기 전에 수술후의 생존율을 수치로 예측할 수 있을 까? 기존 환자의 데이터를 머신러닝에 입력하면 패턴과 규칙이 분석되고 분석결과를 신규환자의 데이터와 비교하여 생존가능성을 확률로 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학습: 데이터가 입력되고 패턴이 분석되는 과정, 생사를 결정하는 것은 경계선...선긋기가 중요..정확한 선을 긋는 방법이 연구되어 랜덤포레스트, 서포트벡터머신 같은 알고리즘이 나옴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5039135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7e74e8c4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7e74e8c4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8972267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281125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702133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1002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7e74e8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7e74e8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8796468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0909874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84466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e74e8c4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7e74e8c4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1347939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1649339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5074470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794222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668418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453753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5968047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7504631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5781584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64967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7e74e8c4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7e74e8c4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6606806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68774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7e74e8c4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7e74e8c4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822290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7e74e8c4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7e74e8c4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583031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7e74e8c4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7e74e8c4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5319787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7e74e8c4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7e74e8c4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8107659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84c9bd81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84c9bd81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2999839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84c9bd81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84c9bd81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828092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84c9bd8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84c9bd8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396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7e74e8c4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7e74e8c4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010997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045945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0569550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5515855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84c9bd8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84c9bd8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4429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7e74e8c4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7e74e8c4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6222873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84c9bd81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84c9bd81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258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01d701f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01d701f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534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801d701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801d701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9378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e74e8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7e74e8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5765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e74e8c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7e74e8c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3581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7e74e8c4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7e74e8c4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3978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e74e8c4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7e74e8c4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46816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7e74e8c4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7e74e8c4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49652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7e74e8c4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7e74e8c4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5262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7e74e8c44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7e74e8c44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67798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7e74e8c4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7e74e8c4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87341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7e74e8c4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7e74e8c4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9753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7e74e8c4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7e74e8c4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1)a1에서 미분. 2)기울기의 반대방향으로 약간 이동하여 a2에서 미분. 3) a2미분값이 0이 아니면 1)과 2)과정을 반복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1153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7e74e8c4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7e74e8c4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2660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80736a8c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80736a8c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80413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7e74e8c44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7e74e8c44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53108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34596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14120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04173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84759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70532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20065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07329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9940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801d701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801d701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18111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7635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56891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07111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53305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50516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47749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6832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73320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74e8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74e8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97131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74e8c44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74e8c44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473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80736a8c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80736a8c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6375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80736a8c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80736a8c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179449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80736a8c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80736a8c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1902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80736a8c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80736a8c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6903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80736a8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80736a8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855594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인간의 뇌는 약 </a:t>
            </a:r>
            <a:r>
              <a:rPr lang="en-US" altLang="ko-KR"/>
              <a:t>1000</a:t>
            </a:r>
            <a:r>
              <a:rPr lang="ko-KR" altLang="en-US"/>
              <a:t>억개의 뉴런으로 구성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뉴런과 뉴런은 시냅스로 연결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63806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88052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하나의 뉴런은 할수 있는 일이 없음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1000</a:t>
            </a:r>
            <a:r>
              <a:rPr lang="ko-KR" altLang="en-US"/>
              <a:t>억개의 뉴런이 모여야 사람을 할 수 있음</a:t>
            </a:r>
            <a:r>
              <a:rPr lang="en-US" altLang="ko-KR"/>
              <a:t>.</a:t>
            </a:r>
            <a:r>
              <a:rPr lang="ko-KR" altLang="en-US"/>
              <a:t> 퍼셉트론도 마찬가지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사각형에 선을 그어 두 종류의 점을 나누려면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90097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아무리 선을 그어도 하나의 직선으로 구분하기 불가능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선형회귀나 로지스틱회귀는 </a:t>
            </a:r>
            <a:r>
              <a:rPr lang="en-US" altLang="ko-KR"/>
              <a:t>2</a:t>
            </a:r>
            <a:r>
              <a:rPr lang="ko-KR" altLang="en-US"/>
              <a:t>차원 평면에서 선을 긋는 작업이고 퍼셉트론도 선을 긋는 작업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8747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퍼셉트론의 한계는 </a:t>
            </a:r>
            <a:r>
              <a:rPr lang="en-US" altLang="ko-KR"/>
              <a:t>XOR</a:t>
            </a:r>
            <a:r>
              <a:rPr lang="ko-KR" altLang="en-US"/>
              <a:t>문제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02874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이러한 문제를 해결하고자 도입한 것이 다층퍼셉트론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868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801d701f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801d701f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617772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e74e8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e74e8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36948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6375458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6375458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82562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6375458d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6375458d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456465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6375458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6375458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03472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6375458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6375458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043373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637545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637545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46940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6375458d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6375458d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081932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6375458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6375458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795595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6375458d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6375458d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18436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801d701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801d701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4384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e74e8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e74e8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BBBBB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3x5=15, 6x4=24 등을 학습시킨 후 9x3=?? 등의 주어진 문제를 해결하는 학습 방법입니다.여기서 3x5는 (data)이고 정답인 15는 (label)이라고 표현합니다. 그렇기 때문에 지도 학습에는 정확한 input과 output이 존재하며, 이러한 지도 학습에는 분류(Classification)와 회귀(Regresssion)로 나누어집니다. 지도 학습의 가장 큰 문제 또는 장벽은 정답 집합을 확보하는 것</a:t>
            </a:r>
            <a:endParaRPr sz="1300">
              <a:solidFill>
                <a:srgbClr val="BBBBBB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1963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801d701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801d701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459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7e74e8c4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7e74e8c4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15514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525767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성냥개비 </a:t>
            </a:r>
            <a:r>
              <a:rPr lang="en-US" altLang="ko-KR"/>
              <a:t>6</a:t>
            </a:r>
            <a:r>
              <a:rPr lang="ko-KR" altLang="en-US"/>
              <a:t>개로 정삼각형 </a:t>
            </a:r>
            <a:r>
              <a:rPr lang="en-US" altLang="ko-KR"/>
              <a:t>4</a:t>
            </a:r>
            <a:r>
              <a:rPr lang="ko-KR" altLang="en-US"/>
              <a:t>개 만드는 문제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963506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차원을 다르게 하면 쉽게 해결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994434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다시 종이 문제로 돌아와서 종이를 휘어 놓으면 쉽게 해결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7787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XOR</a:t>
            </a:r>
            <a:r>
              <a:rPr lang="ko-KR" altLang="en-US"/>
              <a:t>문제를 해결하는 방법으로 퍼센트론을 하나 더 추가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677314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입력층과 은닉층을 그래프로 그리면</a:t>
            </a:r>
            <a:r>
              <a:rPr lang="en-US" altLang="ko-KR"/>
              <a:t>,</a:t>
            </a:r>
            <a:r>
              <a:rPr lang="ko-KR" altLang="en-US"/>
              <a:t> 은닉층이 좌표평면을 왜곡</a:t>
            </a:r>
            <a:r>
              <a:rPr lang="en-US" altLang="ko-KR"/>
              <a:t>.</a:t>
            </a:r>
            <a:r>
              <a:rPr lang="ko-KR" altLang="en-US"/>
              <a:t> 빨간색과 파란색을 구분하려면 직선으로 해결할 수 없어 은닉층을 만들어 왜곡하면 두 영역을 가르는 게 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815718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다층퍼셉트론 내부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퍼셉트론이 은닉충으로 가중치와 바이어스를 보내고</a:t>
            </a:r>
            <a:r>
              <a:rPr lang="en-US" altLang="ko-KR"/>
              <a:t>,</a:t>
            </a:r>
            <a:r>
              <a:rPr lang="ko-KR" altLang="en-US"/>
              <a:t> 은닉층에 모인 값은 시그모이드함수를 거쳐 최종값으로 결과를 보냄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가운데 </a:t>
            </a:r>
            <a:r>
              <a:rPr lang="en-US" altLang="ko-KR"/>
              <a:t>n1,n2</a:t>
            </a:r>
            <a:r>
              <a:rPr lang="ko-KR" altLang="en-US"/>
              <a:t>를 노드라고 하며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n1=sigmoid(x1w11+x2w21+b1)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n1=sigmoid(x1w11+x2w21+b1)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yout=sigmoid(x1w11+x2w21+b3)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208917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가중치</a:t>
            </a:r>
            <a:r>
              <a:rPr lang="en-US" altLang="ko-KR"/>
              <a:t>6</a:t>
            </a:r>
            <a:r>
              <a:rPr lang="ko-KR" altLang="en-US"/>
              <a:t>개와 바이어스 </a:t>
            </a:r>
            <a:r>
              <a:rPr lang="en-US" altLang="ko-KR"/>
              <a:t>3</a:t>
            </a:r>
            <a:r>
              <a:rPr lang="ko-KR" altLang="en-US"/>
              <a:t>개를 행렬로 표현하면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3543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e74e8c4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7e74e8c4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9102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846537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e74e8c4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e74e8c4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850678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515000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7e74e8c4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7e74e8c4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044756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7e74e8c4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7e74e8c4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717078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7e74e8c4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7e74e8c4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885555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7e74e8c4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7e74e8c4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210602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80736a8c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80736a8c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527875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80736a8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80736a8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694481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80736a8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80736a8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1367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7e74e8c4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7e74e8c4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408453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80736a8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80736a8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8949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43c5e1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43c5e1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27483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8BA26C-F92F-AD4F-944E-31F2428CA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636DD1-DCD8-2E42-813F-B42F9168B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B78A1C-E33A-C84C-AB32-EF2A6BBC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A4CFEF-65E3-224E-9F41-6D276B70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48DC2-D599-2945-98DC-94AF97AA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78889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85E32-D571-DB46-AC13-7467F403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DB6154-2E80-BB45-BF69-90FD52A11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93B908-7D9D-EE43-B80D-C0F8974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D6B47A-407F-AF49-9BEA-7EE5DA84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644F80-99B8-994C-8CBE-B8F2BEFC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01079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914BBBB-1A2F-8343-9C48-9C0AF243A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B04027A-8EC0-444B-9967-0D09DACD0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1C757F-665F-CA46-9DB7-D8D341B0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D9BDEE-6FFA-C247-9F70-07E589E9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E989EB-CCA2-0543-805F-1E4AF43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783010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274145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393F1-7024-CB41-82E4-5A86BB4B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C0E7C8-EF14-624F-A757-FC251988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C3E94D-520C-E546-8AF5-9479C81C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95AB77-379C-674A-B77E-302222FA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E8B66A-79FE-2647-A713-50AD43F8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9497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66B5E-85BA-9E4C-94AB-DA98567E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81E516-58B0-C048-AE68-8B71C488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12B10D-90FC-9D4C-B245-B78B9925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12E5BC-CAB9-924B-BEF8-C40A1627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F8A09-7D13-CF46-8CCF-E556857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238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CC6BF-4F71-A54B-ADA8-D480F313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1F4BA-8B57-E443-9283-F19A0824F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97FB16B-269D-1F46-9BCF-96188309A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A680CF-F1CC-1A4B-8F93-C0C8A533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7A90BD-A396-424D-8BDA-D0E11610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A4D81F-B4D8-724B-B1C3-41A88CF8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66532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74A004-64C8-A446-946B-A4452CE7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8C47CF-FABB-9D42-BD57-4CBC15C0F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D1CA8C-3854-7A4B-ACFA-271D36003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B81FBA-7FA3-2242-A3DD-839F31D6A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9CADE12-D4FB-1344-85D3-B1F59DB02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49D0129-9B1A-ED48-A79E-CBBDE438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F719B1-BC89-764C-B5E1-3FCCE282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FE2D4B2-406B-9348-A478-03A44D7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410146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C075B7-CF3E-0C4D-A263-9F1305E2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3A5DD6-1E1D-7446-B99F-2352DF84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F53ADF-C502-2A42-9CAA-29F43A19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0ACA92-EB23-114C-B230-D40D256F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96003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CDA76B8-BC43-9649-B2EB-7BF04FF8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B23AE5A-D7E9-D848-B3CE-75942B47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9B348B-BA18-F449-A6CF-43803A8E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57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439CF-0EF4-624C-B638-7FDE8240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64BAC3-DB3A-004A-BF2F-D36953D2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93428E-C898-0640-A845-6B15540CD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71280-F63B-E147-95B7-F066FB0B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F34097-6054-014B-87C6-B16E2FEF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3BC968-D075-F249-88C9-AD344853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64457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B2A98F-1101-2746-B30D-1049ADCA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346C6C-0D49-F345-A08B-DA61EF063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2C65AB4-5977-F841-81EE-E74C6D13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A50568-B00A-7345-9143-2666CC6C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3C1A94-35A3-C54D-9312-8AE7739C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BE8432-F573-7F40-9615-9CE77C54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13087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F38345-C592-4548-BA50-657A2210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DCDFA2-A26C-4C49-95FF-A7F8FB69D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5F92B-1127-9842-A77B-0199A3F85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473D2-AA57-294D-9C58-F4F451BA4A7D}" type="datetimeFigureOut">
              <a:rPr/>
              <a:pPr/>
              <a:t>2020-06-15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E63555-D600-7044-B865-9CF108A7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5690E0-B3A6-8F4F-A80B-DC40F1FB5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001BB-3572-6149-8E78-F269A55881F9}" type="slidenum">
              <a:rPr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5940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4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p2-W1X65KI?feature=oembed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모두의 딥러닝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6077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머신러닝 프로세스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8711"/>
            <a:ext cx="12192000" cy="3280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0252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22227" cy="645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9717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" y="1498600"/>
            <a:ext cx="11480800" cy="386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3" y="203200"/>
            <a:ext cx="10144155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287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1"/>
          <p:cNvPicPr preferRelativeResize="0"/>
          <p:nvPr/>
        </p:nvPicPr>
        <p:blipFill rotWithShape="1">
          <a:blip r:embed="rId3">
            <a:alphaModFix/>
          </a:blip>
          <a:srcRect r="4281"/>
          <a:stretch/>
        </p:blipFill>
        <p:spPr>
          <a:xfrm>
            <a:off x="549481" y="203200"/>
            <a:ext cx="10618191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061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0744931" cy="6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2"/>
          <p:cNvPicPr preferRelativeResize="0"/>
          <p:nvPr/>
        </p:nvPicPr>
        <p:blipFill rotWithShape="1">
          <a:blip r:embed="rId4">
            <a:alphaModFix/>
          </a:blip>
          <a:srcRect b="9726"/>
          <a:stretch/>
        </p:blipFill>
        <p:spPr>
          <a:xfrm>
            <a:off x="385113" y="333531"/>
            <a:ext cx="11421777" cy="6190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842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27" y="203201"/>
            <a:ext cx="10862147" cy="645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715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0" cy="559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67" y="0"/>
            <a:ext cx="1176226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862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가중치, 가중합,  바이어스,  활성화함수</a:t>
            </a:r>
            <a:endParaRPr/>
          </a:p>
        </p:txBody>
      </p:sp>
      <p:sp>
        <p:nvSpPr>
          <p:cNvPr id="481" name="Google Shape;481;p65"/>
          <p:cNvSpPr txBox="1">
            <a:spLocks noGrp="1"/>
          </p:cNvSpPr>
          <p:nvPr>
            <p:ph type="body" idx="1"/>
          </p:nvPr>
        </p:nvSpPr>
        <p:spPr>
          <a:xfrm>
            <a:off x="731600" y="2073200"/>
            <a:ext cx="10728800" cy="27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600" i="1">
                <a:latin typeface="Times"/>
                <a:ea typeface="Times"/>
                <a:cs typeface="Times"/>
                <a:sym typeface="Times"/>
              </a:rPr>
              <a:t>y = ax + b </a:t>
            </a:r>
            <a:r>
              <a:rPr lang="en" sz="3600">
                <a:solidFill>
                  <a:schemeClr val="dk1"/>
                </a:solidFill>
              </a:rPr>
              <a:t>(a는 기울기, b는 절편)</a:t>
            </a:r>
            <a:endParaRPr sz="3600" i="1">
              <a:latin typeface="Times"/>
              <a:ea typeface="Times"/>
              <a:cs typeface="Times"/>
              <a:sym typeface="Times"/>
            </a:endParaRPr>
          </a:p>
          <a:p>
            <a:pPr marL="0" indent="0" algn="ctr">
              <a:spcBef>
                <a:spcPts val="2133"/>
              </a:spcBef>
              <a:buNone/>
            </a:pPr>
            <a:r>
              <a:rPr lang="en" sz="3600">
                <a:latin typeface="Times"/>
                <a:ea typeface="Times"/>
                <a:cs typeface="Times"/>
                <a:sym typeface="Times"/>
              </a:rPr>
              <a:t>↓</a:t>
            </a:r>
            <a:endParaRPr sz="3600">
              <a:latin typeface="Times"/>
              <a:ea typeface="Times"/>
              <a:cs typeface="Times"/>
              <a:sym typeface="Times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600" i="1">
                <a:latin typeface="Times"/>
                <a:ea typeface="Times"/>
                <a:cs typeface="Times"/>
                <a:sym typeface="Times"/>
              </a:rPr>
              <a:t>y = wx + b </a:t>
            </a:r>
            <a:r>
              <a:rPr lang="en" sz="3600">
                <a:solidFill>
                  <a:schemeClr val="dk1"/>
                </a:solidFill>
              </a:rPr>
              <a:t>(w는 가중치, b는 편차)</a:t>
            </a:r>
            <a:endParaRPr sz="3600" i="1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89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신경망의 이해-퍼셉트론(perceptron)</a:t>
            </a:r>
            <a:endParaRPr/>
          </a:p>
        </p:txBody>
      </p:sp>
      <p:pic>
        <p:nvPicPr>
          <p:cNvPr id="487" name="Google Shape;4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984" y="1674467"/>
            <a:ext cx="6388035" cy="42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6"/>
          <p:cNvSpPr txBox="1"/>
          <p:nvPr/>
        </p:nvSpPr>
        <p:spPr>
          <a:xfrm>
            <a:off x="6794400" y="1560167"/>
            <a:ext cx="4982000" cy="158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933"/>
              <a:t>가중합(xw</a:t>
            </a:r>
            <a:r>
              <a:rPr lang="en" sz="2933" baseline="-25000"/>
              <a:t>0</a:t>
            </a:r>
            <a:r>
              <a:rPr lang="en" sz="2933"/>
              <a:t>+yw</a:t>
            </a:r>
            <a:r>
              <a:rPr lang="en" sz="2933" baseline="-25000"/>
              <a:t>1</a:t>
            </a:r>
            <a:r>
              <a:rPr lang="en" sz="2933"/>
              <a:t>+zw</a:t>
            </a:r>
            <a:r>
              <a:rPr lang="en" sz="2933" baseline="-25000"/>
              <a:t>2</a:t>
            </a:r>
            <a:r>
              <a:rPr lang="en" sz="2933"/>
              <a:t>+b)</a:t>
            </a:r>
            <a:endParaRPr sz="2933"/>
          </a:p>
          <a:p>
            <a:r>
              <a:rPr lang="en" sz="2933"/>
              <a:t>    ↓</a:t>
            </a:r>
            <a:endParaRPr sz="2933"/>
          </a:p>
          <a:p>
            <a:r>
              <a:rPr lang="en" sz="2933"/>
              <a:t>활성화함수(0과 1을 판단)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xmlns="" val="29883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퍼셉트론</a:t>
            </a:r>
            <a:endParaRPr/>
          </a:p>
        </p:txBody>
      </p:sp>
      <p:sp>
        <p:nvSpPr>
          <p:cNvPr id="494" name="Google Shape;494;p67"/>
          <p:cNvSpPr/>
          <p:nvPr/>
        </p:nvSpPr>
        <p:spPr>
          <a:xfrm>
            <a:off x="1555767" y="2273300"/>
            <a:ext cx="914400" cy="9144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67"/>
          <p:cNvSpPr/>
          <p:nvPr/>
        </p:nvSpPr>
        <p:spPr>
          <a:xfrm>
            <a:off x="1555767" y="4375133"/>
            <a:ext cx="914400" cy="914400"/>
          </a:xfrm>
          <a:prstGeom prst="flowChartConnector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67"/>
          <p:cNvSpPr/>
          <p:nvPr/>
        </p:nvSpPr>
        <p:spPr>
          <a:xfrm>
            <a:off x="3663933" y="2273300"/>
            <a:ext cx="914400" cy="914400"/>
          </a:xfrm>
          <a:prstGeom prst="flowChartConnector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Google Shape;497;p67"/>
          <p:cNvSpPr/>
          <p:nvPr/>
        </p:nvSpPr>
        <p:spPr>
          <a:xfrm>
            <a:off x="3663933" y="4375133"/>
            <a:ext cx="914400" cy="9144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98" name="Google Shape;498;p67"/>
          <p:cNvCxnSpPr/>
          <p:nvPr/>
        </p:nvCxnSpPr>
        <p:spPr>
          <a:xfrm>
            <a:off x="2724167" y="1695467"/>
            <a:ext cx="895200" cy="426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571533" y="3676667"/>
            <a:ext cx="464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67"/>
          <p:cNvCxnSpPr/>
          <p:nvPr/>
        </p:nvCxnSpPr>
        <p:spPr>
          <a:xfrm flipH="1">
            <a:off x="2286167" y="2533667"/>
            <a:ext cx="2743200" cy="339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01" name="Google Shape;501;p67"/>
          <p:cNvSpPr txBox="1"/>
          <p:nvPr/>
        </p:nvSpPr>
        <p:spPr>
          <a:xfrm>
            <a:off x="5772100" y="1356967"/>
            <a:ext cx="6004400" cy="460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933"/>
              <a:t>평면에서 아무리 선을 그어도 두 종류의 점을 구분할 수 없다. </a:t>
            </a:r>
            <a:endParaRPr sz="2933"/>
          </a:p>
        </p:txBody>
      </p:sp>
    </p:spTree>
    <p:extLst>
      <p:ext uri="{BB962C8B-B14F-4D97-AF65-F5344CB8AC3E}">
        <p14:creationId xmlns:p14="http://schemas.microsoft.com/office/powerpoint/2010/main" xmlns="" val="36931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지도학습 (Supervised Learning)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4499000" y="2349433"/>
            <a:ext cx="3194000" cy="39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5067"/>
              <a:t>3 x 5 = 15</a:t>
            </a:r>
            <a:endParaRPr sz="5067"/>
          </a:p>
          <a:p>
            <a:pPr marL="0"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" sz="5067"/>
              <a:t>6 x 4 = 24</a:t>
            </a:r>
            <a:endParaRPr sz="5067"/>
          </a:p>
          <a:p>
            <a:pPr marL="0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5067"/>
              <a:t>9 x 3 = ?</a:t>
            </a:r>
            <a:endParaRPr sz="5067"/>
          </a:p>
        </p:txBody>
      </p:sp>
      <p:sp>
        <p:nvSpPr>
          <p:cNvPr id="95" name="Google Shape;95;p20"/>
          <p:cNvSpPr txBox="1"/>
          <p:nvPr/>
        </p:nvSpPr>
        <p:spPr>
          <a:xfrm>
            <a:off x="868100" y="2280700"/>
            <a:ext cx="5228000" cy="4210400"/>
          </a:xfrm>
          <a:prstGeom prst="rect">
            <a:avLst/>
          </a:prstGeom>
          <a:solidFill>
            <a:srgbClr val="FF9900">
              <a:alpha val="2179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467" b="1"/>
              <a:t>DATA</a:t>
            </a:r>
            <a:endParaRPr sz="3467" b="1"/>
          </a:p>
        </p:txBody>
      </p:sp>
      <p:sp>
        <p:nvSpPr>
          <p:cNvPr id="96" name="Google Shape;96;p20"/>
          <p:cNvSpPr txBox="1"/>
          <p:nvPr/>
        </p:nvSpPr>
        <p:spPr>
          <a:xfrm>
            <a:off x="6684367" y="2280700"/>
            <a:ext cx="4666000" cy="4210400"/>
          </a:xfrm>
          <a:prstGeom prst="rect">
            <a:avLst/>
          </a:prstGeom>
          <a:solidFill>
            <a:srgbClr val="00FF00">
              <a:alpha val="340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3467" b="1"/>
              <a:t>LABEL</a:t>
            </a:r>
            <a:endParaRPr sz="3467" b="1"/>
          </a:p>
        </p:txBody>
      </p:sp>
      <p:sp>
        <p:nvSpPr>
          <p:cNvPr id="97" name="Google Shape;97;p20"/>
          <p:cNvSpPr txBox="1"/>
          <p:nvPr/>
        </p:nvSpPr>
        <p:spPr>
          <a:xfrm>
            <a:off x="868100" y="1517200"/>
            <a:ext cx="1090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컴퓨터에게 정답(Label)이 무엇인지 알려주면서 학습을 하는 방법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xmlns="" val="3786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sp>
        <p:nvSpPr>
          <p:cNvPr id="507" name="Google Shape;507;p68"/>
          <p:cNvSpPr/>
          <p:nvPr/>
        </p:nvSpPr>
        <p:spPr>
          <a:xfrm>
            <a:off x="1860567" y="1866900"/>
            <a:ext cx="914400" cy="914400"/>
          </a:xfrm>
          <a:prstGeom prst="flowChartConnector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>
                <a:solidFill>
                  <a:srgbClr val="FFFFFF"/>
                </a:solidFill>
              </a:rPr>
              <a:t>x1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1860567" y="3968733"/>
            <a:ext cx="914400" cy="914400"/>
          </a:xfrm>
          <a:prstGeom prst="flowChartConnector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>
                <a:solidFill>
                  <a:srgbClr val="FFFFFF"/>
                </a:solidFill>
              </a:rPr>
              <a:t>x2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09" name="Google Shape;509;p68"/>
          <p:cNvSpPr/>
          <p:nvPr/>
        </p:nvSpPr>
        <p:spPr>
          <a:xfrm>
            <a:off x="5683251" y="1866900"/>
            <a:ext cx="914400" cy="914400"/>
          </a:xfrm>
          <a:prstGeom prst="flowChartConnector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n1</a:t>
            </a:r>
            <a:endParaRPr sz="2800"/>
          </a:p>
        </p:txBody>
      </p:sp>
      <p:sp>
        <p:nvSpPr>
          <p:cNvPr id="510" name="Google Shape;510;p68"/>
          <p:cNvSpPr/>
          <p:nvPr/>
        </p:nvSpPr>
        <p:spPr>
          <a:xfrm>
            <a:off x="5683251" y="3968733"/>
            <a:ext cx="914400" cy="914400"/>
          </a:xfrm>
          <a:prstGeom prst="flowChartConnector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n2</a:t>
            </a:r>
            <a:endParaRPr sz="2800"/>
          </a:p>
        </p:txBody>
      </p:sp>
      <p:sp>
        <p:nvSpPr>
          <p:cNvPr id="511" name="Google Shape;511;p68"/>
          <p:cNvSpPr/>
          <p:nvPr/>
        </p:nvSpPr>
        <p:spPr>
          <a:xfrm>
            <a:off x="9505933" y="2933700"/>
            <a:ext cx="914400" cy="9144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y</a:t>
            </a:r>
            <a:endParaRPr sz="2800"/>
          </a:p>
        </p:txBody>
      </p:sp>
      <p:cxnSp>
        <p:nvCxnSpPr>
          <p:cNvPr id="512" name="Google Shape;512;p68"/>
          <p:cNvCxnSpPr>
            <a:stCxn id="507" idx="6"/>
            <a:endCxn id="510" idx="2"/>
          </p:cNvCxnSpPr>
          <p:nvPr/>
        </p:nvCxnSpPr>
        <p:spPr>
          <a:xfrm>
            <a:off x="2774967" y="2324100"/>
            <a:ext cx="2908400" cy="21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3" name="Google Shape;513;p68"/>
          <p:cNvCxnSpPr>
            <a:stCxn id="507" idx="6"/>
            <a:endCxn id="509" idx="2"/>
          </p:cNvCxnSpPr>
          <p:nvPr/>
        </p:nvCxnSpPr>
        <p:spPr>
          <a:xfrm>
            <a:off x="2774967" y="2324100"/>
            <a:ext cx="2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68"/>
          <p:cNvCxnSpPr>
            <a:stCxn id="508" idx="6"/>
            <a:endCxn id="510" idx="2"/>
          </p:cNvCxnSpPr>
          <p:nvPr/>
        </p:nvCxnSpPr>
        <p:spPr>
          <a:xfrm>
            <a:off x="2774967" y="4425933"/>
            <a:ext cx="2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68"/>
          <p:cNvCxnSpPr>
            <a:stCxn id="508" idx="6"/>
            <a:endCxn id="509" idx="2"/>
          </p:cNvCxnSpPr>
          <p:nvPr/>
        </p:nvCxnSpPr>
        <p:spPr>
          <a:xfrm rot="10800000" flipH="1">
            <a:off x="2774967" y="2323933"/>
            <a:ext cx="2908400" cy="21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68"/>
          <p:cNvCxnSpPr>
            <a:stCxn id="510" idx="6"/>
            <a:endCxn id="511" idx="2"/>
          </p:cNvCxnSpPr>
          <p:nvPr/>
        </p:nvCxnSpPr>
        <p:spPr>
          <a:xfrm rot="10800000" flipH="1">
            <a:off x="6597651" y="3390733"/>
            <a:ext cx="2908400" cy="10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68"/>
          <p:cNvCxnSpPr>
            <a:stCxn id="509" idx="6"/>
            <a:endCxn id="511" idx="2"/>
          </p:cNvCxnSpPr>
          <p:nvPr/>
        </p:nvCxnSpPr>
        <p:spPr>
          <a:xfrm>
            <a:off x="6597651" y="2324100"/>
            <a:ext cx="29084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68"/>
          <p:cNvSpPr txBox="1"/>
          <p:nvPr/>
        </p:nvSpPr>
        <p:spPr>
          <a:xfrm>
            <a:off x="3454400" y="5160400"/>
            <a:ext cx="52832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n1 = σ(x1w11 + x2w21 + b1)</a:t>
            </a:r>
            <a:endParaRPr sz="2800"/>
          </a:p>
          <a:p>
            <a:r>
              <a:rPr lang="en" sz="2800">
                <a:solidFill>
                  <a:schemeClr val="dk1"/>
                </a:solidFill>
              </a:rPr>
              <a:t>n2 = </a:t>
            </a:r>
            <a:r>
              <a:rPr lang="en" sz="2800" smtClean="0">
                <a:solidFill>
                  <a:schemeClr val="dk1"/>
                </a:solidFill>
              </a:rPr>
              <a:t>σ(x1w12 </a:t>
            </a:r>
            <a:r>
              <a:rPr lang="en" sz="2800">
                <a:solidFill>
                  <a:schemeClr val="dk1"/>
                </a:solidFill>
              </a:rPr>
              <a:t>+ x2w22 + b2)</a:t>
            </a:r>
            <a:endParaRPr sz="280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800">
                <a:solidFill>
                  <a:schemeClr val="dk1"/>
                </a:solidFill>
              </a:rPr>
              <a:t>y   = σ(n1w31 + n2w32 + b3)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2978300" y="2782523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w12</a:t>
            </a:r>
            <a:endParaRPr sz="2000"/>
          </a:p>
        </p:txBody>
      </p:sp>
      <p:sp>
        <p:nvSpPr>
          <p:cNvPr id="520" name="Google Shape;520;p68"/>
          <p:cNvSpPr txBox="1"/>
          <p:nvPr/>
        </p:nvSpPr>
        <p:spPr>
          <a:xfrm>
            <a:off x="2978300" y="1888300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w11</a:t>
            </a:r>
            <a:endParaRPr sz="2000"/>
          </a:p>
        </p:txBody>
      </p:sp>
      <p:sp>
        <p:nvSpPr>
          <p:cNvPr id="521" name="Google Shape;521;p68"/>
          <p:cNvSpPr txBox="1"/>
          <p:nvPr/>
        </p:nvSpPr>
        <p:spPr>
          <a:xfrm>
            <a:off x="2978300" y="4570967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w22</a:t>
            </a:r>
            <a:endParaRPr sz="2000"/>
          </a:p>
        </p:txBody>
      </p:sp>
      <p:sp>
        <p:nvSpPr>
          <p:cNvPr id="522" name="Google Shape;522;p68"/>
          <p:cNvSpPr txBox="1"/>
          <p:nvPr/>
        </p:nvSpPr>
        <p:spPr>
          <a:xfrm>
            <a:off x="2978300" y="3676744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w21</a:t>
            </a:r>
            <a:endParaRPr sz="2000"/>
          </a:p>
        </p:txBody>
      </p:sp>
      <p:sp>
        <p:nvSpPr>
          <p:cNvPr id="523" name="Google Shape;523;p68"/>
          <p:cNvSpPr txBox="1"/>
          <p:nvPr/>
        </p:nvSpPr>
        <p:spPr>
          <a:xfrm>
            <a:off x="6966100" y="3593067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w32</a:t>
            </a:r>
            <a:endParaRPr sz="2000"/>
          </a:p>
        </p:txBody>
      </p:sp>
      <p:sp>
        <p:nvSpPr>
          <p:cNvPr id="524" name="Google Shape;524;p68"/>
          <p:cNvSpPr txBox="1"/>
          <p:nvPr/>
        </p:nvSpPr>
        <p:spPr>
          <a:xfrm>
            <a:off x="6966100" y="2623733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w31</a:t>
            </a:r>
            <a:endParaRPr sz="2000"/>
          </a:p>
        </p:txBody>
      </p:sp>
      <p:sp>
        <p:nvSpPr>
          <p:cNvPr id="525" name="Google Shape;525;p68"/>
          <p:cNvSpPr txBox="1"/>
          <p:nvPr/>
        </p:nvSpPr>
        <p:spPr>
          <a:xfrm>
            <a:off x="5035700" y="4651451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b2</a:t>
            </a:r>
            <a:endParaRPr sz="2000"/>
          </a:p>
        </p:txBody>
      </p:sp>
      <p:sp>
        <p:nvSpPr>
          <p:cNvPr id="526" name="Google Shape;526;p68"/>
          <p:cNvSpPr txBox="1"/>
          <p:nvPr/>
        </p:nvSpPr>
        <p:spPr>
          <a:xfrm>
            <a:off x="5035700" y="1621451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/>
              <a:t>b1</a:t>
            </a:r>
            <a:endParaRPr sz="2000"/>
          </a:p>
        </p:txBody>
      </p:sp>
      <p:sp>
        <p:nvSpPr>
          <p:cNvPr id="527" name="Google Shape;527;p68"/>
          <p:cNvSpPr txBox="1"/>
          <p:nvPr/>
        </p:nvSpPr>
        <p:spPr>
          <a:xfrm>
            <a:off x="7886833" y="3171900"/>
            <a:ext cx="749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2000"/>
              <a:t>b3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xmlns="" val="6802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63FE80-C8CA-4675-A171-55F15D3C7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80"/>
          <a:stretch/>
        </p:blipFill>
        <p:spPr>
          <a:xfrm>
            <a:off x="2456942" y="2222332"/>
            <a:ext cx="7278116" cy="19263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5EBB76-95E5-964A-9BC6-491AE548EA1F}"/>
              </a:ext>
            </a:extLst>
          </p:cNvPr>
          <p:cNvSpPr/>
          <p:nvPr/>
        </p:nvSpPr>
        <p:spPr>
          <a:xfrm>
            <a:off x="3759676" y="1784484"/>
            <a:ext cx="5764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/>
              <a:t>성냥개비 </a:t>
            </a:r>
            <a:r>
              <a:rPr lang="en-US" altLang="ko-KR" sz="2400"/>
              <a:t>6</a:t>
            </a:r>
            <a:r>
              <a:rPr lang="ko-KR" altLang="en-US" sz="2400"/>
              <a:t>개로 정삼각형 </a:t>
            </a:r>
            <a:r>
              <a:rPr lang="en-US" altLang="ko-KR" sz="2400"/>
              <a:t>4</a:t>
            </a:r>
            <a:r>
              <a:rPr lang="ko-KR" altLang="en-US" sz="2400"/>
              <a:t>개 만드는 문제</a:t>
            </a:r>
          </a:p>
        </p:txBody>
      </p:sp>
    </p:spTree>
    <p:extLst>
      <p:ext uri="{BB962C8B-B14F-4D97-AF65-F5344CB8AC3E}">
        <p14:creationId xmlns:p14="http://schemas.microsoft.com/office/powerpoint/2010/main" xmlns="" val="14764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4F16B0-0069-4488-B879-7CCD29B42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19"/>
          <a:stretch/>
        </p:blipFill>
        <p:spPr>
          <a:xfrm>
            <a:off x="4501928" y="2446634"/>
            <a:ext cx="3188145" cy="2802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CCCB11E-2C1A-B642-87AF-0758319478EF}"/>
              </a:ext>
            </a:extLst>
          </p:cNvPr>
          <p:cNvSpPr/>
          <p:nvPr/>
        </p:nvSpPr>
        <p:spPr>
          <a:xfrm>
            <a:off x="4404085" y="1513550"/>
            <a:ext cx="4153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/>
              <a:t>차원을 다르게 하면 쉽게 해결</a:t>
            </a:r>
          </a:p>
        </p:txBody>
      </p:sp>
    </p:spTree>
    <p:extLst>
      <p:ext uri="{BB962C8B-B14F-4D97-AF65-F5344CB8AC3E}">
        <p14:creationId xmlns:p14="http://schemas.microsoft.com/office/powerpoint/2010/main" xmlns="" val="178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4612EDB-41C0-423A-9AF1-E03226ADF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60"/>
          <a:stretch/>
        </p:blipFill>
        <p:spPr>
          <a:xfrm>
            <a:off x="2425188" y="2190578"/>
            <a:ext cx="7341624" cy="19750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44D67E0-0AA3-1B43-8950-FCCC604504EC}"/>
              </a:ext>
            </a:extLst>
          </p:cNvPr>
          <p:cNvSpPr/>
          <p:nvPr/>
        </p:nvSpPr>
        <p:spPr>
          <a:xfrm>
            <a:off x="3048000" y="46549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2400"/>
              <a:t>다시 종이 문제로 돌아와서 종이를 휘어 놓으면 쉽게 해결</a:t>
            </a:r>
          </a:p>
        </p:txBody>
      </p:sp>
    </p:spTree>
    <p:extLst>
      <p:ext uri="{BB962C8B-B14F-4D97-AF65-F5344CB8AC3E}">
        <p14:creationId xmlns:p14="http://schemas.microsoft.com/office/powerpoint/2010/main" xmlns="" val="5758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1D4546-1C27-43B6-98D8-0A57902A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00" y="1961946"/>
            <a:ext cx="7163800" cy="2934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3B4842-49C2-2944-B5C7-73952E23D2E9}"/>
              </a:ext>
            </a:extLst>
          </p:cNvPr>
          <p:cNvSpPr/>
          <p:nvPr/>
        </p:nvSpPr>
        <p:spPr>
          <a:xfrm>
            <a:off x="3048000" y="519685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/>
              <a:t>XOR</a:t>
            </a:r>
            <a:r>
              <a:rPr lang="ko-KR" altLang="en-US" sz="2400"/>
              <a:t>문제를 해결하는 방법으로 퍼센트론을 하나 더 추가 ➡️ 은닉층</a:t>
            </a:r>
          </a:p>
        </p:txBody>
      </p:sp>
    </p:spTree>
    <p:extLst>
      <p:ext uri="{BB962C8B-B14F-4D97-AF65-F5344CB8AC3E}">
        <p14:creationId xmlns:p14="http://schemas.microsoft.com/office/powerpoint/2010/main" xmlns="" val="3918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C2062CC-C81A-4725-9E2F-31FBEA648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11"/>
          <a:stretch/>
        </p:blipFill>
        <p:spPr>
          <a:xfrm>
            <a:off x="2799890" y="1707911"/>
            <a:ext cx="6592220" cy="28979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8C76AAE-7E34-F04E-A8A4-236B3BCFBE09}"/>
              </a:ext>
            </a:extLst>
          </p:cNvPr>
          <p:cNvSpPr/>
          <p:nvPr/>
        </p:nvSpPr>
        <p:spPr>
          <a:xfrm>
            <a:off x="734518" y="4739990"/>
            <a:ext cx="10927830" cy="169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/>
              <a:t>입력층과 은닉층을 그래프로 그리면</a:t>
            </a:r>
            <a:r>
              <a:rPr lang="en-US" altLang="ko-KR" sz="2400"/>
              <a:t>,</a:t>
            </a:r>
            <a:r>
              <a:rPr lang="ko-KR" altLang="en-US" sz="2400"/>
              <a:t> 은닉층이 좌표평면을 왜곡</a:t>
            </a:r>
            <a:r>
              <a:rPr lang="en-US" altLang="ko-KR" sz="2400"/>
              <a:t>.</a:t>
            </a:r>
            <a:r>
              <a:rPr lang="ko-KR" altLang="en-US" sz="2400"/>
              <a:t> 빨간색과 파란색을 구분하려면 직선으로 해결할 수 없어 은닉층을 만들어 왜곡하면 두 영역을 가르는 게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392409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9686EB-0360-44E0-A53B-477AE1724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22"/>
          <a:stretch/>
        </p:blipFill>
        <p:spPr>
          <a:xfrm>
            <a:off x="1309899" y="1911071"/>
            <a:ext cx="4559936" cy="3516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794DA54-25FE-2B43-8423-BA3DB9261B64}"/>
              </a:ext>
            </a:extLst>
          </p:cNvPr>
          <p:cNvSpPr/>
          <p:nvPr/>
        </p:nvSpPr>
        <p:spPr>
          <a:xfrm>
            <a:off x="6790267" y="651905"/>
            <a:ext cx="4559936" cy="5575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/>
              <a:t>다층퍼셉트론 내부</a:t>
            </a:r>
          </a:p>
          <a:p>
            <a:pPr lvl="0">
              <a:lnSpc>
                <a:spcPct val="150000"/>
              </a:lnSpc>
            </a:pPr>
            <a:r>
              <a:rPr lang="ko-KR" altLang="en-US" sz="2400"/>
              <a:t>퍼셉트론이 은닉충으로 가중치와 바이어스를 보내고</a:t>
            </a:r>
            <a:r>
              <a:rPr lang="en-US" altLang="ko-KR" sz="2400"/>
              <a:t>,</a:t>
            </a:r>
            <a:r>
              <a:rPr lang="ko-KR" altLang="en-US" sz="2400"/>
              <a:t> 은닉층에 모인 값은 시그모이드함수</a:t>
            </a:r>
            <a:r>
              <a:rPr lang="en-US" altLang="ko-KR" sz="2400"/>
              <a:t>(</a:t>
            </a:r>
            <a:r>
              <a:rPr lang="el-GR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2400"/>
              <a:t>를 거쳐 최종값으로 결과를 보냄</a:t>
            </a:r>
          </a:p>
          <a:p>
            <a:pPr lvl="0">
              <a:lnSpc>
                <a:spcPct val="150000"/>
              </a:lnSpc>
            </a:pPr>
            <a:r>
              <a:rPr lang="ko-KR" altLang="en-US" sz="2400"/>
              <a:t>가운데 </a:t>
            </a:r>
            <a:r>
              <a:rPr lang="en-US" altLang="ko-KR" sz="2400"/>
              <a:t>n</a:t>
            </a:r>
            <a:r>
              <a:rPr lang="en-US" altLang="ko-KR" sz="2400" baseline="-25000"/>
              <a:t>1</a:t>
            </a:r>
            <a:r>
              <a:rPr lang="en-US" altLang="ko-KR" sz="2400"/>
              <a:t>, n</a:t>
            </a:r>
            <a:r>
              <a:rPr lang="en-US" altLang="ko-KR" sz="2400" baseline="-25000"/>
              <a:t>2</a:t>
            </a:r>
            <a:r>
              <a:rPr lang="ko-KR" altLang="en-US" sz="2400"/>
              <a:t>를 노드라고 하며 </a:t>
            </a:r>
          </a:p>
          <a:p>
            <a:pPr lvl="0">
              <a:lnSpc>
                <a:spcPct val="150000"/>
              </a:lnSpc>
            </a:pPr>
            <a:r>
              <a:rPr lang="en-US" sz="2400"/>
              <a:t>n</a:t>
            </a:r>
            <a:r>
              <a:rPr lang="en-US" sz="2400" baseline="-25000"/>
              <a:t>1 </a:t>
            </a:r>
            <a:r>
              <a:rPr lang="en-US" sz="2400"/>
              <a:t>=</a:t>
            </a:r>
            <a:r>
              <a:rPr lang="el-GR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sz="2400"/>
              <a:t>( x</a:t>
            </a:r>
            <a:r>
              <a:rPr lang="en-US" sz="2400" baseline="-25000"/>
              <a:t>1</a:t>
            </a:r>
            <a:r>
              <a:rPr lang="en-US" sz="2400"/>
              <a:t>w</a:t>
            </a:r>
            <a:r>
              <a:rPr lang="en-US" sz="2400" baseline="-25000"/>
              <a:t>11 </a:t>
            </a:r>
            <a:r>
              <a:rPr lang="en-US" sz="2400"/>
              <a:t>+ x</a:t>
            </a:r>
            <a:r>
              <a:rPr lang="en-US" sz="2400" baseline="-25000"/>
              <a:t>2</a:t>
            </a:r>
            <a:r>
              <a:rPr lang="en-US" sz="2400"/>
              <a:t>w</a:t>
            </a:r>
            <a:r>
              <a:rPr lang="en-US" sz="2400" baseline="-25000"/>
              <a:t>21</a:t>
            </a:r>
            <a:r>
              <a:rPr lang="en-US" sz="2400"/>
              <a:t> + b</a:t>
            </a:r>
            <a:r>
              <a:rPr lang="en-US" sz="2400" baseline="-25000"/>
              <a:t>1 </a:t>
            </a:r>
            <a:r>
              <a:rPr lang="en-US" sz="2400"/>
              <a:t>)</a:t>
            </a:r>
          </a:p>
          <a:p>
            <a:pPr lvl="0">
              <a:lnSpc>
                <a:spcPct val="150000"/>
              </a:lnSpc>
              <a:buSzPts val="1100"/>
              <a:defRPr/>
            </a:pPr>
            <a:r>
              <a:rPr lang="en-US" sz="2400"/>
              <a:t>n</a:t>
            </a:r>
            <a:r>
              <a:rPr lang="en-US" sz="2400" baseline="-25000"/>
              <a:t>2 </a:t>
            </a:r>
            <a:r>
              <a:rPr lang="en-US" sz="2400"/>
              <a:t>=</a:t>
            </a:r>
            <a:r>
              <a:rPr lang="el-GR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sz="2400"/>
              <a:t>( x</a:t>
            </a:r>
            <a:r>
              <a:rPr lang="en-US" sz="2400" baseline="-25000"/>
              <a:t>2</a:t>
            </a:r>
            <a:r>
              <a:rPr lang="en-US" sz="2400"/>
              <a:t>w</a:t>
            </a:r>
            <a:r>
              <a:rPr lang="en-US" sz="2400" baseline="-25000"/>
              <a:t>21</a:t>
            </a:r>
            <a:r>
              <a:rPr lang="en-US" sz="2400"/>
              <a:t>+x</a:t>
            </a:r>
            <a:r>
              <a:rPr lang="en-US" sz="2400" baseline="-25000"/>
              <a:t>2</a:t>
            </a:r>
            <a:r>
              <a:rPr lang="en-US" sz="2400"/>
              <a:t>w</a:t>
            </a:r>
            <a:r>
              <a:rPr lang="en-US" sz="2400" baseline="-25000"/>
              <a:t>22</a:t>
            </a:r>
            <a:r>
              <a:rPr lang="en-US" sz="2400"/>
              <a:t> + b</a:t>
            </a:r>
            <a:r>
              <a:rPr lang="en-US" sz="2400" baseline="-25000"/>
              <a:t>2 </a:t>
            </a:r>
            <a:r>
              <a:rPr lang="en-US" sz="2400"/>
              <a:t>)</a:t>
            </a:r>
          </a:p>
          <a:p>
            <a:pPr lvl="0">
              <a:lnSpc>
                <a:spcPct val="150000"/>
              </a:lnSpc>
            </a:pPr>
            <a:r>
              <a:rPr lang="en-US" sz="2400"/>
              <a:t>y</a:t>
            </a:r>
            <a:r>
              <a:rPr lang="en-US" sz="2400" baseline="-25000"/>
              <a:t>out </a:t>
            </a:r>
            <a:r>
              <a:rPr lang="en-US" sz="2400"/>
              <a:t>=</a:t>
            </a:r>
            <a:r>
              <a:rPr lang="el-GR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r>
              <a:rPr lang="en-US" sz="2400"/>
              <a:t>( n</a:t>
            </a:r>
            <a:r>
              <a:rPr lang="en-US" sz="2400" baseline="-25000"/>
              <a:t>1</a:t>
            </a:r>
            <a:r>
              <a:rPr lang="en-US" sz="2400"/>
              <a:t>w</a:t>
            </a:r>
            <a:r>
              <a:rPr lang="en-US" sz="2400" baseline="-25000"/>
              <a:t>31</a:t>
            </a:r>
            <a:r>
              <a:rPr lang="en-US" sz="2400"/>
              <a:t> + n</a:t>
            </a:r>
            <a:r>
              <a:rPr lang="en-US" sz="2400" baseline="-25000"/>
              <a:t>2</a:t>
            </a:r>
            <a:r>
              <a:rPr lang="en-US" sz="2400"/>
              <a:t>w</a:t>
            </a:r>
            <a:r>
              <a:rPr lang="en-US" sz="2400" baseline="-25000"/>
              <a:t>32</a:t>
            </a:r>
            <a:r>
              <a:rPr lang="en-US" sz="2400"/>
              <a:t> + b</a:t>
            </a:r>
            <a:r>
              <a:rPr lang="en-US" sz="2400" baseline="-25000"/>
              <a:t>3 </a:t>
            </a:r>
            <a:r>
              <a:rPr lang="en-US" sz="240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AD927D-755D-4DC3-A7CC-43D411A32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4" y="5593469"/>
            <a:ext cx="6592220" cy="6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9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E124F9D-5A3E-48BE-9D67-D7CDBCC4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4" y="2867903"/>
            <a:ext cx="7392432" cy="2578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E04AB9E-8210-924D-BAA1-22ED857C26BF}"/>
              </a:ext>
            </a:extLst>
          </p:cNvPr>
          <p:cNvSpPr/>
          <p:nvPr/>
        </p:nvSpPr>
        <p:spPr>
          <a:xfrm>
            <a:off x="3553423" y="2140084"/>
            <a:ext cx="6311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/>
              <a:t>가중치</a:t>
            </a:r>
            <a:r>
              <a:rPr lang="en-US" altLang="ko-KR" sz="2400"/>
              <a:t>6</a:t>
            </a:r>
            <a:r>
              <a:rPr lang="ko-KR" altLang="en-US" sz="2400"/>
              <a:t>개와 바이어스 </a:t>
            </a:r>
            <a:r>
              <a:rPr lang="en-US" altLang="ko-KR" sz="2400"/>
              <a:t>3</a:t>
            </a:r>
            <a:r>
              <a:rPr lang="ko-KR" altLang="en-US" sz="2400"/>
              <a:t>개를 행렬로 표현하면</a:t>
            </a:r>
          </a:p>
        </p:txBody>
      </p:sp>
    </p:spTree>
    <p:extLst>
      <p:ext uri="{BB962C8B-B14F-4D97-AF65-F5344CB8AC3E}">
        <p14:creationId xmlns:p14="http://schemas.microsoft.com/office/powerpoint/2010/main" xmlns="" val="3131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7.XOR</a:t>
            </a:r>
            <a:r>
              <a:rPr lang="ko-KR" altLang="en-US"/>
              <a:t>문제의 해결</a:t>
            </a:r>
            <a:r>
              <a:rPr lang="en-US" altLang="ko-KR"/>
              <a:t>(#1)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61D89F-A8DE-4C6C-B07F-4C81150AD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76" y="2069910"/>
            <a:ext cx="7519449" cy="27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97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7.다층 퍼셉트론(#2)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3C33C3-6E6B-40EA-914C-9FEB8F0BC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40"/>
          <a:stretch/>
        </p:blipFill>
        <p:spPr>
          <a:xfrm>
            <a:off x="3879541" y="1644509"/>
            <a:ext cx="4432919" cy="35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19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지도학습 알고리즘-분류 (Classification)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먼저 분류(Classification)는 주어진 데이터를 정해진 카테고리에 따라 분류하는 문제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스팸메일을 예측한다고 가정했을 경우 해당 메일이 스팸인가? 스팸메일 / 일반 메일로 라벨링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441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2FA9AE51-1EFC-264B-B83C-E552C682C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40"/>
          <a:stretch/>
        </p:blipFill>
        <p:spPr>
          <a:xfrm>
            <a:off x="7344352" y="131050"/>
            <a:ext cx="4432919" cy="3568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20D56-72B1-2C41-86AA-0967BB0F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7.XOR</a:t>
            </a:r>
            <a:r>
              <a:rPr lang="ko-KR" altLang="en-US"/>
              <a:t>다층문제 풀이</a:t>
            </a:r>
            <a:r>
              <a:rPr lang="en-US" altLang="ko-KR"/>
              <a:t>(#3)</a:t>
            </a:r>
            <a:endParaRPr lang="x-none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D4A82E0-57E8-5949-8927-135D0A8FD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4320520"/>
              </p:ext>
            </p:extLst>
          </p:nvPr>
        </p:nvGraphicFramePr>
        <p:xfrm>
          <a:off x="264824" y="3700033"/>
          <a:ext cx="11512447" cy="2600234"/>
        </p:xfrm>
        <a:graphic>
          <a:graphicData uri="http://schemas.openxmlformats.org/drawingml/2006/table">
            <a:tbl>
              <a:tblPr firstRow="1" bandRow="1"/>
              <a:tblGrid>
                <a:gridCol w="591762">
                  <a:extLst>
                    <a:ext uri="{9D8B030D-6E8A-4147-A177-3AD203B41FA5}">
                      <a16:colId xmlns:a16="http://schemas.microsoft.com/office/drawing/2014/main" xmlns="" val="2234929670"/>
                    </a:ext>
                  </a:extLst>
                </a:gridCol>
                <a:gridCol w="609693">
                  <a:extLst>
                    <a:ext uri="{9D8B030D-6E8A-4147-A177-3AD203B41FA5}">
                      <a16:colId xmlns:a16="http://schemas.microsoft.com/office/drawing/2014/main" xmlns="" val="2576496398"/>
                    </a:ext>
                  </a:extLst>
                </a:gridCol>
                <a:gridCol w="3738925">
                  <a:extLst>
                    <a:ext uri="{9D8B030D-6E8A-4147-A177-3AD203B41FA5}">
                      <a16:colId xmlns:a16="http://schemas.microsoft.com/office/drawing/2014/main" xmlns="" val="1277866190"/>
                    </a:ext>
                  </a:extLst>
                </a:gridCol>
                <a:gridCol w="3049378">
                  <a:extLst>
                    <a:ext uri="{9D8B030D-6E8A-4147-A177-3AD203B41FA5}">
                      <a16:colId xmlns:a16="http://schemas.microsoft.com/office/drawing/2014/main" xmlns="" val="299891176"/>
                    </a:ext>
                  </a:extLst>
                </a:gridCol>
                <a:gridCol w="3013023">
                  <a:extLst>
                    <a:ext uri="{9D8B030D-6E8A-4147-A177-3AD203B41FA5}">
                      <a16:colId xmlns:a16="http://schemas.microsoft.com/office/drawing/2014/main" xmlns="" val="870771658"/>
                    </a:ext>
                  </a:extLst>
                </a:gridCol>
                <a:gridCol w="509666">
                  <a:extLst>
                    <a:ext uri="{9D8B030D-6E8A-4147-A177-3AD203B41FA5}">
                      <a16:colId xmlns:a16="http://schemas.microsoft.com/office/drawing/2014/main" xmlns="" val="452457368"/>
                    </a:ext>
                  </a:extLst>
                </a:gridCol>
              </a:tblGrid>
              <a:tr h="49181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x</a:t>
                      </a:r>
                      <a:r>
                        <a:rPr lang="en-US" sz="2400" baseline="-25000"/>
                        <a:t>1</a:t>
                      </a:r>
                      <a:endParaRPr lang="x-none" sz="2400" baseline="-250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x</a:t>
                      </a:r>
                      <a:r>
                        <a:rPr lang="x-none" sz="2400" baseline="-2500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n</a:t>
                      </a:r>
                      <a:r>
                        <a:rPr lang="x-none" sz="2400" baseline="-2500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n</a:t>
                      </a:r>
                      <a:r>
                        <a:rPr lang="x-none" sz="2400" baseline="-2500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y</a:t>
                      </a:r>
                      <a:r>
                        <a:rPr lang="x-none" sz="2400" baseline="-25000"/>
                        <a:t>out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</a:t>
                      </a:r>
                      <a:endParaRPr lang="x-none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4163125082"/>
                  </a:ext>
                </a:extLst>
              </a:tr>
              <a:tr h="545038"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x-none" sz="2400"/>
                        <a:t>(0*-2) + (0*-2) + 3 = 3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x-none" sz="2400"/>
                        <a:t>(0*2) + (0*2) – 1 = 0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x-none" sz="2400"/>
                        <a:t>(1*1) + (0*1) – 1 = 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3635633055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(0*-2) + (1*-2) + 3 = 1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(0*2) + (1*2) – 1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0" lang="x-none" sz="1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(1*1) + (1*1) – 1 = 1</a:t>
                      </a:r>
                      <a:endParaRPr lang="x-none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306325174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(1*-2) + (0*-2) + 3 = 1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(1*2) + (0*2) – 1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0" lang="x-none" sz="1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(1*1) + (1*1) – 1 = 1</a:t>
                      </a:r>
                      <a:endParaRPr lang="x-none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2031814765"/>
                  </a:ext>
                </a:extLst>
              </a:tr>
              <a:tr h="440719"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(1*-2) + (1*-2) + 3 = -1 = 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2400"/>
                        <a:t>(1*2) + (1*2) – 1 =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0" lang="x-none" sz="1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(0*1) + (1*1) – 1 = 0</a:t>
                      </a:r>
                      <a:endParaRPr lang="x-none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3743029093"/>
                  </a:ext>
                </a:extLst>
              </a:tr>
            </a:tbl>
          </a:graphicData>
        </a:graphic>
      </p:graphicFrame>
      <p:pic>
        <p:nvPicPr>
          <p:cNvPr id="5" name="그림 3">
            <a:extLst>
              <a:ext uri="{FF2B5EF4-FFF2-40B4-BE49-F238E27FC236}">
                <a16:creationId xmlns:a16="http://schemas.microsoft.com/office/drawing/2014/main" xmlns="" id="{60745AC7-A4D5-0B4F-8219-F6029A8D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51986"/>
            <a:ext cx="5856367" cy="2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4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8.오차 역전파(</a:t>
            </a:r>
            <a:r>
              <a:rPr lang="en-US"/>
              <a:t>Back Propagation)</a:t>
            </a:r>
            <a:endParaRPr/>
          </a:p>
        </p:txBody>
      </p:sp>
      <p:pic>
        <p:nvPicPr>
          <p:cNvPr id="541" name="Google Shape;5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431" y="1536633"/>
            <a:ext cx="7723139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091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8.오차 역전파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EB82BBE-3CE5-4AFF-947D-C55CB41AC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89" b="62375"/>
          <a:stretch/>
        </p:blipFill>
        <p:spPr>
          <a:xfrm>
            <a:off x="1001019" y="2738609"/>
            <a:ext cx="4470391" cy="23130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77C7C2-6906-4389-8585-EFA254CFF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25" b="7986"/>
          <a:stretch/>
        </p:blipFill>
        <p:spPr>
          <a:xfrm>
            <a:off x="5933584" y="2395482"/>
            <a:ext cx="5842816" cy="28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1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8.오차 역전파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E6A850-CFF1-4D69-8DCC-5BDA7BC5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0" y="1588914"/>
            <a:ext cx="7303519" cy="2121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E774AEB-1936-4909-9E89-1E6AAE98E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27"/>
          <a:stretch/>
        </p:blipFill>
        <p:spPr>
          <a:xfrm>
            <a:off x="6778993" y="2320558"/>
            <a:ext cx="4420217" cy="39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1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9.기울기 소실</a:t>
            </a:r>
            <a:endParaRPr/>
          </a:p>
        </p:txBody>
      </p:sp>
      <p:sp>
        <p:nvSpPr>
          <p:cNvPr id="547" name="Google Shape;547;p7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38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오차역전파는 출력층에서 은닉층으로 가중치를 수정하는 방법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그러나 층이 많으면 기울기가 0이 되는 기울기 소실문제 발생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36" y="3105901"/>
            <a:ext cx="8527883" cy="3322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721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9.기울기 소실은 시그모이드 함수탓</a:t>
            </a:r>
            <a:endParaRPr/>
          </a:p>
        </p:txBody>
      </p:sp>
      <p:sp>
        <p:nvSpPr>
          <p:cNvPr id="554" name="Google Shape;554;p7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8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/>
              <a:t>시그모이드 함수를 미분하면 최대값이 0.3, 계속 곱하다보면 0. </a:t>
            </a:r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/>
              <a:t>그래서 층을 거칠 수록 기울기 사라짐</a:t>
            </a:r>
            <a:endParaRPr/>
          </a:p>
        </p:txBody>
      </p:sp>
      <p:pic>
        <p:nvPicPr>
          <p:cNvPr id="555" name="Google Shape;5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0" y="3293910"/>
            <a:ext cx="7302500" cy="284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364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9.다른 활성화함수</a:t>
            </a:r>
            <a:endParaRPr/>
          </a:p>
        </p:txBody>
      </p:sp>
      <p:sp>
        <p:nvSpPr>
          <p:cNvPr id="561" name="Google Shape;561;p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렐루(ReLU)가 가장 많이 사용되는 활성화 함수 –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"/>
              <a:t>x가 0보다 작으면 모든 값 0, 0	보다 큰 값은 x 그대로 사용.</a:t>
            </a:r>
            <a:endParaRPr/>
          </a:p>
        </p:txBody>
      </p:sp>
      <p:pic>
        <p:nvPicPr>
          <p:cNvPr id="562" name="Google Shape;5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925935"/>
            <a:ext cx="7315200" cy="356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9618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9.고급진 경사하강법</a:t>
            </a:r>
            <a:endParaRPr/>
          </a:p>
        </p:txBody>
      </p:sp>
      <p:sp>
        <p:nvSpPr>
          <p:cNvPr id="568" name="Google Shape;568;p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"/>
              <a:t>기존 경사하강법 - 계산량이 많다. 왜냐면 업데이트시 전체 데이터를 미분하므로.</a:t>
            </a:r>
            <a:endParaRPr/>
          </a:p>
          <a:p>
            <a:pPr marL="0" indent="0">
              <a:lnSpc>
                <a:spcPct val="13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확률적 경사하강법(SGD) - 랜덤하게 추출한 일부 데이터만 미분. 그래서 속도 빠름</a:t>
            </a:r>
            <a:endParaRPr/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100" y="3814233"/>
            <a:ext cx="7289800" cy="27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293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9.기타 고급 경사하강법</a:t>
            </a:r>
            <a:endParaRPr/>
          </a:p>
        </p:txBody>
      </p:sp>
      <p:sp>
        <p:nvSpPr>
          <p:cNvPr id="575" name="Google Shape;575;p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"/>
              <a:t>확률적 경사하강법 외에</a:t>
            </a:r>
            <a:endParaRPr/>
          </a:p>
          <a:p>
            <a:pPr marL="0" indent="0">
              <a:lnSpc>
                <a:spcPct val="130000"/>
              </a:lnSpc>
              <a:buNone/>
            </a:pPr>
            <a:r>
              <a:rPr lang="en"/>
              <a:t>모멘텀 - 정확도 개선</a:t>
            </a:r>
            <a:endParaRPr/>
          </a:p>
          <a:p>
            <a:pPr marL="0" indent="0">
              <a:lnSpc>
                <a:spcPct val="130000"/>
              </a:lnSpc>
              <a:buNone/>
            </a:pPr>
            <a:r>
              <a:rPr lang="en"/>
              <a:t>NAG - 정확도 개선</a:t>
            </a:r>
            <a:endParaRPr/>
          </a:p>
          <a:p>
            <a:pPr marL="0" indent="0">
              <a:lnSpc>
                <a:spcPct val="130000"/>
              </a:lnSpc>
              <a:buNone/>
            </a:pPr>
            <a:r>
              <a:rPr lang="en"/>
              <a:t>Adagrad - 보폭크기 개선</a:t>
            </a:r>
            <a:endParaRPr/>
          </a:p>
          <a:p>
            <a:pPr marL="0" indent="0">
              <a:lnSpc>
                <a:spcPct val="130000"/>
              </a:lnSpc>
              <a:buNone/>
            </a:pPr>
            <a:r>
              <a:rPr lang="en"/>
              <a:t>RMSProp - 보폭크기 개선</a:t>
            </a:r>
            <a:endParaRPr/>
          </a:p>
          <a:p>
            <a:pPr marL="0" indent="0">
              <a:lnSpc>
                <a:spcPct val="130000"/>
              </a:lnSpc>
              <a:buNone/>
            </a:pPr>
            <a:r>
              <a:rPr lang="en"/>
              <a:t>Adam  - 정확도와 보폭크기 개선, 가장 많이 사용</a:t>
            </a:r>
            <a:endParaRPr/>
          </a:p>
        </p:txBody>
      </p:sp>
      <p:pic>
        <p:nvPicPr>
          <p:cNvPr id="576" name="Google Shape;5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400" y="1734138"/>
            <a:ext cx="7239000" cy="27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841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모델링 순서</a:t>
            </a:r>
            <a:r>
              <a:rPr lang="en-US" altLang="ko-KR"/>
              <a:t>#1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1. </a:t>
            </a:r>
            <a:r>
              <a:rPr lang="ko-KR" altLang="en-US"/>
              <a:t>데이터 셋 생성하기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원본 데이터를 불러오거나 데이터를 생성한다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데이터로부터 훈련셋</a:t>
            </a:r>
            <a:r>
              <a:rPr lang="en-US" altLang="ko-KR"/>
              <a:t>, </a:t>
            </a:r>
            <a:r>
              <a:rPr lang="ko-KR" altLang="en-US"/>
              <a:t>검증셋</a:t>
            </a:r>
            <a:r>
              <a:rPr lang="en-US" altLang="ko-KR"/>
              <a:t>, </a:t>
            </a:r>
            <a:r>
              <a:rPr lang="ko-KR" altLang="en-US"/>
              <a:t>시험셋을 생성한다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이 때 딥러닝 모델의 학습 및 평가를 할 수 있도록 포맷 변환을 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2. </a:t>
            </a:r>
            <a:r>
              <a:rPr lang="ko-KR" altLang="en-US"/>
              <a:t>모델 구성하기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시퀀스 모델을 생성한 뒤 필요한 레이어를 추가하며 구성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좀 더 복잡한 모델이 필요할 때는 케라스 함수 </a:t>
            </a:r>
            <a:r>
              <a:rPr lang="en-US" altLang="ko-KR"/>
              <a:t>API</a:t>
            </a:r>
            <a:r>
              <a:rPr lang="ko-KR" altLang="en-US"/>
              <a:t>를 이용한다</a:t>
            </a:r>
          </a:p>
        </p:txBody>
      </p:sp>
    </p:spTree>
    <p:extLst>
      <p:ext uri="{BB962C8B-B14F-4D97-AF65-F5344CB8AC3E}">
        <p14:creationId xmlns:p14="http://schemas.microsoft.com/office/powerpoint/2010/main" xmlns="" val="3080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지도학습 알고리즘-회귀 (Regression)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Regression은 어떤 데이터들의 특징(Feature)을 기준으로 연속된 값을 예측하는 문제입니다. (연속된 값이란 그래프를 생각하면 됩니다.)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주로 어떤 패턴이나 트렌드, 경향을 예측할 때 사용되며, 일반적으로 집의 크기에 대해 매매 가격을 예로 듭니다.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Q. 강남에 30평대 아파트면 집값이 어느 정도야?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A. 강남에 30평대 아파트면 OO억정도 입니다.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9693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모델링 순서</a:t>
            </a:r>
            <a:r>
              <a:rPr lang="en-US" altLang="ko-KR"/>
              <a:t>#2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3. </a:t>
            </a:r>
            <a:r>
              <a:rPr lang="ko-KR" altLang="en-US"/>
              <a:t>모델 학습과정 설정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학습하기 전</a:t>
            </a:r>
            <a:r>
              <a:rPr lang="en-US" altLang="ko-KR"/>
              <a:t>, </a:t>
            </a:r>
            <a:r>
              <a:rPr lang="ko-KR" altLang="en-US"/>
              <a:t>학습에 대한 설정을 수행한다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손실 함수 및 최적화 방법을 정의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케라스에서는 </a:t>
            </a:r>
            <a:r>
              <a:rPr lang="en-US" altLang="ko-KR"/>
              <a:t>compile() </a:t>
            </a:r>
            <a:r>
              <a:rPr lang="ko-KR" altLang="en-US"/>
              <a:t>함수를 사용한다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4. </a:t>
            </a:r>
            <a:r>
              <a:rPr lang="ko-KR" altLang="en-US"/>
              <a:t>모델 학습시키기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훈련셋을 이용하여 구성한 모델로 학습시킨다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케라스에서는 </a:t>
            </a:r>
            <a:r>
              <a:rPr lang="en-US" altLang="ko-KR"/>
              <a:t>fit() </a:t>
            </a:r>
            <a:r>
              <a:rPr lang="ko-KR" altLang="en-US"/>
              <a:t>함수를 사용한다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7531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모델링 순서</a:t>
            </a:r>
            <a:r>
              <a:rPr lang="en-US" altLang="ko-KR"/>
              <a:t>#3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5. </a:t>
            </a:r>
            <a:r>
              <a:rPr lang="ko-KR" altLang="en-US"/>
              <a:t>학습과정 살펴보기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모델 학습시 훈련셋</a:t>
            </a:r>
            <a:r>
              <a:rPr lang="en-US" altLang="ko-KR"/>
              <a:t>, </a:t>
            </a:r>
            <a:r>
              <a:rPr lang="ko-KR" altLang="en-US"/>
              <a:t>검증셋의 손실 및 정확도를 측정한다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반복횟수에 따른 손실 및 정확도 추이를 보면서 학습상황 판단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6. </a:t>
            </a:r>
            <a:r>
              <a:rPr lang="ko-KR" altLang="en-US"/>
              <a:t>모델 평가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준비된 시험셋으로 학습한 모델을 평가한다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케라스에서는 </a:t>
            </a:r>
            <a:r>
              <a:rPr lang="en-US" altLang="ko-KR"/>
              <a:t>evaluate() </a:t>
            </a:r>
            <a:r>
              <a:rPr lang="ko-KR" altLang="en-US"/>
              <a:t>함수를 사용</a:t>
            </a:r>
          </a:p>
        </p:txBody>
      </p:sp>
    </p:spTree>
    <p:extLst>
      <p:ext uri="{BB962C8B-B14F-4D97-AF65-F5344CB8AC3E}">
        <p14:creationId xmlns:p14="http://schemas.microsoft.com/office/powerpoint/2010/main" xmlns="" val="23153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모델링 순서</a:t>
            </a:r>
            <a:r>
              <a:rPr lang="en-US" altLang="ko-KR"/>
              <a:t>#4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7. </a:t>
            </a:r>
            <a:r>
              <a:rPr lang="ko-KR" altLang="en-US"/>
              <a:t>모델 사용하기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임의의 입력으로 모델의 출력을 얻는다</a:t>
            </a:r>
            <a:r>
              <a:rPr lang="en-US" altLang="ko-KR"/>
              <a:t>.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/>
              <a:t>케라스에서는 </a:t>
            </a:r>
            <a:r>
              <a:rPr lang="en-US" altLang="ko-KR"/>
              <a:t>predict() </a:t>
            </a:r>
            <a:r>
              <a:rPr lang="ko-KR" altLang="en-US"/>
              <a:t>함수를 사용한다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401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더 구체적인 모델링</a:t>
            </a:r>
            <a:r>
              <a:rPr lang="en-US" altLang="ko-KR"/>
              <a:t>#1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1. </a:t>
            </a:r>
            <a:r>
              <a:rPr lang="ko-KR" altLang="en-US"/>
              <a:t>네트워크</a:t>
            </a:r>
            <a:r>
              <a:rPr lang="en-US" altLang="ko-KR"/>
              <a:t>(Network)</a:t>
            </a:r>
          </a:p>
          <a:p>
            <a:pPr marL="457200" indent="-457200">
              <a:spcAft>
                <a:spcPts val="2133"/>
              </a:spcAft>
            </a:pPr>
            <a:r>
              <a:rPr lang="ko-KR" altLang="en-US"/>
              <a:t>층을 쌓는다</a:t>
            </a:r>
            <a:r>
              <a:rPr lang="en-US" altLang="ko-KR"/>
              <a:t>.</a:t>
            </a:r>
          </a:p>
          <a:p>
            <a:pPr marL="457200" indent="-457200">
              <a:spcAft>
                <a:spcPts val="2133"/>
              </a:spcAft>
            </a:pPr>
            <a:r>
              <a:rPr lang="en-US" altLang="ko-KR"/>
              <a:t>sigmoid(</a:t>
            </a:r>
            <a:r>
              <a:rPr lang="ko-KR" altLang="en-US"/>
              <a:t>시그모이드</a:t>
            </a:r>
            <a:r>
              <a:rPr lang="en-US" altLang="ko-KR"/>
              <a:t>)</a:t>
            </a:r>
          </a:p>
        </p:txBody>
      </p:sp>
      <p:sp>
        <p:nvSpPr>
          <p:cNvPr id="4" name="Google Shape;582;p76">
            <a:extLst>
              <a:ext uri="{FF2B5EF4-FFF2-40B4-BE49-F238E27FC236}">
                <a16:creationId xmlns:a16="http://schemas.microsoft.com/office/drawing/2014/main" xmlns="" id="{5B9FFB30-F45E-4886-B940-BD7889CD9369}"/>
              </a:ext>
            </a:extLst>
          </p:cNvPr>
          <p:cNvSpPr txBox="1">
            <a:spLocks/>
          </p:cNvSpPr>
          <p:nvPr/>
        </p:nvSpPr>
        <p:spPr>
          <a:xfrm>
            <a:off x="6165954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altLang="ko-KR"/>
              <a:t>2. </a:t>
            </a:r>
            <a:r>
              <a:rPr lang="ko-KR" altLang="en-US"/>
              <a:t>목표함수</a:t>
            </a:r>
            <a:r>
              <a:rPr lang="en-US" altLang="ko-KR"/>
              <a:t>(Objective Function)</a:t>
            </a:r>
          </a:p>
          <a:p>
            <a:pPr marL="457200" indent="-457200">
              <a:spcAft>
                <a:spcPts val="2133"/>
              </a:spcAft>
            </a:pPr>
            <a:r>
              <a:rPr lang="en-US" altLang="ko-KR"/>
              <a:t>mean_squared_error</a:t>
            </a:r>
          </a:p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altLang="ko-KR"/>
              <a:t>-&gt; </a:t>
            </a:r>
            <a:r>
              <a:rPr lang="ko-KR" altLang="en-US"/>
              <a:t>수치예측</a:t>
            </a:r>
          </a:p>
          <a:p>
            <a:pPr marL="457200" indent="-457200">
              <a:spcAft>
                <a:spcPts val="2133"/>
              </a:spcAft>
            </a:pPr>
            <a:r>
              <a:rPr lang="en-US" altLang="ko-KR"/>
              <a:t>categorical_crossentropy</a:t>
            </a:r>
          </a:p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altLang="ko-KR"/>
              <a:t>-&gt; </a:t>
            </a:r>
            <a:r>
              <a:rPr lang="ko-KR" altLang="en-US"/>
              <a:t>다중분류</a:t>
            </a:r>
          </a:p>
          <a:p>
            <a:pPr marL="457200" indent="-457200">
              <a:spcAft>
                <a:spcPts val="2133"/>
              </a:spcAft>
            </a:pPr>
            <a:r>
              <a:rPr lang="en-US" altLang="ko-KR"/>
              <a:t>binary_crossentropy</a:t>
            </a:r>
          </a:p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altLang="ko-KR"/>
              <a:t>-&gt; </a:t>
            </a:r>
            <a:r>
              <a:rPr lang="ko-KR" altLang="en-US"/>
              <a:t>이진분류</a:t>
            </a:r>
          </a:p>
        </p:txBody>
      </p:sp>
    </p:spTree>
    <p:extLst>
      <p:ext uri="{BB962C8B-B14F-4D97-AF65-F5344CB8AC3E}">
        <p14:creationId xmlns:p14="http://schemas.microsoft.com/office/powerpoint/2010/main" xmlns="" val="37330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더 구체적인 모델링</a:t>
            </a:r>
            <a:r>
              <a:rPr lang="en-US" altLang="ko-KR"/>
              <a:t>#2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altLang="ko-KR"/>
              <a:t>3. </a:t>
            </a:r>
            <a:r>
              <a:rPr lang="ko-KR" altLang="en-US"/>
              <a:t>최적화기</a:t>
            </a:r>
            <a:r>
              <a:rPr lang="en-US" altLang="ko-KR"/>
              <a:t>(Optimizer)</a:t>
            </a:r>
          </a:p>
          <a:p>
            <a:pPr marL="457200" indent="-457200">
              <a:spcAft>
                <a:spcPts val="2133"/>
              </a:spcAft>
            </a:pPr>
            <a:r>
              <a:rPr lang="ko-KR" altLang="en-US"/>
              <a:t>네트워크를 갱신할 다른 개체</a:t>
            </a:r>
          </a:p>
          <a:p>
            <a:pPr marL="457200" indent="-457200">
              <a:spcAft>
                <a:spcPts val="2133"/>
              </a:spcAft>
            </a:pPr>
            <a:r>
              <a:rPr lang="ko-KR" altLang="en-US"/>
              <a:t>온갖 도움을 주는 것들이라고 이해</a:t>
            </a:r>
            <a:r>
              <a:rPr lang="en-US" altLang="ko-KR"/>
              <a:t>.</a:t>
            </a:r>
          </a:p>
        </p:txBody>
      </p:sp>
      <p:sp>
        <p:nvSpPr>
          <p:cNvPr id="4" name="Google Shape;582;p76">
            <a:extLst>
              <a:ext uri="{FF2B5EF4-FFF2-40B4-BE49-F238E27FC236}">
                <a16:creationId xmlns:a16="http://schemas.microsoft.com/office/drawing/2014/main" xmlns="" id="{5B9FFB30-F45E-4886-B940-BD7889CD9369}"/>
              </a:ext>
            </a:extLst>
          </p:cNvPr>
          <p:cNvSpPr txBox="1">
            <a:spLocks/>
          </p:cNvSpPr>
          <p:nvPr/>
        </p:nvSpPr>
        <p:spPr>
          <a:xfrm>
            <a:off x="6165954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altLang="ko-KR"/>
              <a:t>4. </a:t>
            </a:r>
            <a:r>
              <a:rPr lang="ko-KR" altLang="en-US"/>
              <a:t>컴파일</a:t>
            </a:r>
            <a:r>
              <a:rPr lang="en-US" altLang="ko-KR"/>
              <a:t>(Compile)</a:t>
            </a:r>
          </a:p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ko-KR" altLang="en-US"/>
              <a:t>네트워크가 학습할 준비를 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819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데이터셋 생성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원본 데이터를 불러오거나 시뮬레이션을 통해 데이터 생성</a:t>
            </a:r>
            <a:r>
              <a:rPr lang="en-US" altLang="ko-KR" sz="2200"/>
              <a:t>, </a:t>
            </a:r>
            <a:r>
              <a:rPr lang="ko-KR" altLang="en-US" sz="2200"/>
              <a:t>데이터로부터 훈련셋</a:t>
            </a:r>
            <a:r>
              <a:rPr lang="en-US" altLang="ko-KR" sz="2200"/>
              <a:t>, </a:t>
            </a:r>
            <a:r>
              <a:rPr lang="ko-KR" altLang="en-US" sz="2200"/>
              <a:t>시험셋을 생성</a:t>
            </a:r>
            <a:r>
              <a:rPr lang="en-US" altLang="ko-KR" sz="2200"/>
              <a:t>, </a:t>
            </a:r>
            <a:r>
              <a:rPr lang="ko-KR" altLang="en-US" sz="2200"/>
              <a:t>포맷 변환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from keras.utils import np_utils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from keras.datasets import mnist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from keras.models import Sequential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from keras.layers import Dense, Activation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2332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모델 구성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시퀀스 모델을 생성한 뒤 필요한 레이어를 추가 및 구성</a:t>
            </a:r>
            <a:r>
              <a:rPr lang="en-US" altLang="ko-KR" sz="2200"/>
              <a:t>, </a:t>
            </a:r>
            <a:r>
              <a:rPr lang="ko-KR" altLang="en-US" sz="2200"/>
              <a:t>복잡한 모델일 경우 케라스 함수 </a:t>
            </a:r>
            <a:r>
              <a:rPr lang="en-US" altLang="ko-KR" sz="2200"/>
              <a:t>API</a:t>
            </a:r>
            <a:r>
              <a:rPr lang="ko-KR" altLang="en-US" sz="2200"/>
              <a:t>사용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(x_train, y_train), (x_test, y_test) = mnist.load_data()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x_train = x_train.reshape(60000, 784).astype('float32') / 255.0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x_test = x_test.reshape(10000, 784).astype('float32') / 255.0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y_train = np_utils.to_categorical(y_train)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y_test = np_utils.to_categorical(y_test)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37166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모델 학습과정 설정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학습하기 전 학습에 대한 설정 수행</a:t>
            </a:r>
            <a:r>
              <a:rPr lang="en-US" altLang="ko-KR" sz="2200"/>
              <a:t>,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손실 함수 및 최적화 방법을 정의</a:t>
            </a:r>
            <a:r>
              <a:rPr lang="en-US" altLang="ko-KR" sz="2200"/>
              <a:t>,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케라스에서는 </a:t>
            </a:r>
            <a:r>
              <a:rPr lang="en-US" altLang="ko-KR" sz="2200"/>
              <a:t>compile() </a:t>
            </a:r>
            <a:r>
              <a:rPr lang="ko-KR" altLang="en-US" sz="2200"/>
              <a:t>함수 사용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model = Sequential()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model.add(Dense(output_dim=64, ))</a:t>
            </a:r>
          </a:p>
        </p:txBody>
      </p:sp>
    </p:spTree>
    <p:extLst>
      <p:ext uri="{BB962C8B-B14F-4D97-AF65-F5344CB8AC3E}">
        <p14:creationId xmlns:p14="http://schemas.microsoft.com/office/powerpoint/2010/main" xmlns="" val="3154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모델 학습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훈련셋을 이용하여 구성된 모델로 학습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케라스에서는 </a:t>
            </a:r>
            <a:r>
              <a:rPr lang="en-US" altLang="ko-KR" sz="2200"/>
              <a:t>fit() </a:t>
            </a:r>
            <a:r>
              <a:rPr lang="ko-KR" altLang="en-US" sz="2200"/>
              <a:t>함수를 사용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model.compile(loss='categorical_crossentropy', optimizer='sgd', metrics=['accuracy'])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hist = model.fit(x_train, y_train, epochs=5, batch_size=32)</a:t>
            </a:r>
          </a:p>
        </p:txBody>
      </p:sp>
    </p:spTree>
    <p:extLst>
      <p:ext uri="{BB962C8B-B14F-4D97-AF65-F5344CB8AC3E}">
        <p14:creationId xmlns:p14="http://schemas.microsoft.com/office/powerpoint/2010/main" xmlns="" val="30256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학습과정 살펴보기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모델 학습 시 훈련셋</a:t>
            </a:r>
            <a:r>
              <a:rPr lang="en-US" altLang="ko-KR" sz="2200"/>
              <a:t>, </a:t>
            </a:r>
            <a:r>
              <a:rPr lang="ko-KR" altLang="en-US" sz="2200"/>
              <a:t>검증셋의 손실 및 정확도 측정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반복횟수에 따른 손실 및 정확도 추의를 보면서 학습 상황 판단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print('## training loss and acc ##')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print(hist.history['loss'])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print(hist.history['acc'])</a:t>
            </a:r>
          </a:p>
        </p:txBody>
      </p:sp>
    </p:spTree>
    <p:extLst>
      <p:ext uri="{BB962C8B-B14F-4D97-AF65-F5344CB8AC3E}">
        <p14:creationId xmlns:p14="http://schemas.microsoft.com/office/powerpoint/2010/main" xmlns="" val="42625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비지도 학습 (Unsupervised Learning)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2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정답을 알려주지 않고 비슷한 데이터를 군집화 하여 미래를 예측하는 학습 방법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095" y="3719033"/>
            <a:ext cx="4286507" cy="27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2959434"/>
            <a:ext cx="5393961" cy="369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329" y="2756234"/>
            <a:ext cx="3695367" cy="3695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4822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모델 평가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준비된 시험셋으로 학습된 모델을 평가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케라스에서는 </a:t>
            </a:r>
            <a:r>
              <a:rPr lang="en-US" altLang="ko-KR" sz="2200"/>
              <a:t>evaluate()</a:t>
            </a:r>
            <a:r>
              <a:rPr lang="ko-KR" altLang="en-US" sz="2200"/>
              <a:t>함수 사용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loss_and_metrics = model.evaluate(x_test, y_test, batch_size=32)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print('## evaluation loss and_metrics ##')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print(loss_and_metrics)</a:t>
            </a:r>
          </a:p>
        </p:txBody>
      </p:sp>
    </p:spTree>
    <p:extLst>
      <p:ext uri="{BB962C8B-B14F-4D97-AF65-F5344CB8AC3E}">
        <p14:creationId xmlns:p14="http://schemas.microsoft.com/office/powerpoint/2010/main" xmlns="" val="24185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</a:t>
            </a:r>
            <a:r>
              <a:rPr lang="ko-KR" altLang="en-US"/>
              <a:t> 학습순서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644576" y="1536633"/>
            <a:ext cx="108528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spcAft>
                <a:spcPts val="2133"/>
              </a:spcAft>
            </a:pPr>
            <a:r>
              <a:rPr lang="ko-KR" altLang="en-US" sz="2200"/>
              <a:t>모델 사용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임의의 입력으로 모델의 출력을 얻음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케라스에서는 </a:t>
            </a:r>
            <a:r>
              <a:rPr lang="en-US" altLang="ko-KR" sz="2200"/>
              <a:t>predict()</a:t>
            </a:r>
            <a:r>
              <a:rPr lang="ko-KR" altLang="en-US" sz="2200"/>
              <a:t>함수 사용</a:t>
            </a:r>
          </a:p>
          <a:p>
            <a:pPr marL="0" indent="0">
              <a:spcAft>
                <a:spcPts val="2133"/>
              </a:spcAft>
              <a:buNone/>
            </a:pPr>
            <a:endParaRPr lang="ko-KR" altLang="en-US" sz="2200"/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xhat = x_test[0:1]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yhat = model.predict(xhat)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print('## yhat ##')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altLang="ko-KR" sz="2200"/>
              <a:t>print(yhat)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26738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10.모델 </a:t>
            </a:r>
            <a:r>
              <a:rPr lang="ko-KR" altLang="en-US"/>
              <a:t>설계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83" name="Google Shape;5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604433"/>
            <a:ext cx="72898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6"/>
          <p:cNvSpPr txBox="1"/>
          <p:nvPr/>
        </p:nvSpPr>
        <p:spPr>
          <a:xfrm>
            <a:off x="3123800" y="4620000"/>
            <a:ext cx="8743200" cy="1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# 딥러닝 구조를 결정합니다(모델을 설정하고 실행하는 부분입니다).</a:t>
            </a:r>
            <a:endParaRPr sz="2133"/>
          </a:p>
          <a:p>
            <a:r>
              <a:rPr lang="en" sz="2133"/>
              <a:t>model = Sequential()</a:t>
            </a:r>
            <a:endParaRPr sz="2133"/>
          </a:p>
          <a:p>
            <a:r>
              <a:rPr lang="en" sz="2133"/>
              <a:t>model.add(Dense(30, input_dim=17, activation='relu'))</a:t>
            </a:r>
            <a:endParaRPr sz="2133"/>
          </a:p>
          <a:p>
            <a:r>
              <a:rPr lang="en" sz="2133"/>
              <a:t>model.add(Dense(1, activation='sigmoid'))</a:t>
            </a:r>
            <a:endParaRPr sz="2133"/>
          </a:p>
        </p:txBody>
      </p:sp>
    </p:spTree>
    <p:extLst>
      <p:ext uri="{BB962C8B-B14F-4D97-AF65-F5344CB8AC3E}">
        <p14:creationId xmlns:p14="http://schemas.microsoft.com/office/powerpoint/2010/main" xmlns="" val="25925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10.모델</a:t>
            </a:r>
            <a:endParaRPr/>
          </a:p>
        </p:txBody>
      </p:sp>
      <p:sp>
        <p:nvSpPr>
          <p:cNvPr id="590" name="Google Shape;590;p77"/>
          <p:cNvSpPr txBox="1">
            <a:spLocks noGrp="1"/>
          </p:cNvSpPr>
          <p:nvPr>
            <p:ph type="body" idx="1"/>
          </p:nvPr>
        </p:nvSpPr>
        <p:spPr>
          <a:xfrm>
            <a:off x="415600" y="1581603"/>
            <a:ext cx="549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" sz="2200"/>
              <a:t>Sequential : 층을 </a:t>
            </a:r>
            <a:r>
              <a:rPr lang="ko-KR" altLang="en-US" sz="2200"/>
              <a:t>담을 틀</a:t>
            </a:r>
            <a:endParaRPr sz="2200"/>
          </a:p>
          <a:p>
            <a:pPr>
              <a:lnSpc>
                <a:spcPct val="130000"/>
              </a:lnSpc>
            </a:pPr>
            <a:r>
              <a:rPr lang="en" sz="2200"/>
              <a:t>model.add : 새로운 층 추가</a:t>
            </a:r>
            <a:endParaRPr sz="2200"/>
          </a:p>
          <a:p>
            <a:pPr>
              <a:lnSpc>
                <a:spcPct val="130000"/>
              </a:lnSpc>
            </a:pPr>
            <a:r>
              <a:rPr lang="en" sz="2200">
                <a:solidFill>
                  <a:schemeClr val="dk1"/>
                </a:solidFill>
              </a:rPr>
              <a:t>Dense(30, input_dim=17, activation='relu') </a:t>
            </a:r>
            <a:br>
              <a:rPr lang="en" sz="2200">
                <a:solidFill>
                  <a:schemeClr val="dk1"/>
                </a:solidFill>
              </a:rPr>
            </a:br>
            <a:r>
              <a:rPr lang="en" sz="2200">
                <a:solidFill>
                  <a:schemeClr val="dk1"/>
                </a:solidFill>
              </a:rPr>
              <a:t>30개의 노드, 입력변수 17개, 활성화함수는 ReLU함수, 입력층과 은닉층 포함</a:t>
            </a:r>
            <a:endParaRPr sz="2200">
              <a:solidFill>
                <a:schemeClr val="dk1"/>
              </a:solidFill>
            </a:endParaRPr>
          </a:p>
          <a:p>
            <a:pPr indent="-440256">
              <a:lnSpc>
                <a:spcPct val="130000"/>
              </a:lnSpc>
              <a:buClr>
                <a:schemeClr val="dk1"/>
              </a:buClr>
              <a:buSzPts val="1600"/>
            </a:pPr>
            <a:r>
              <a:rPr lang="en" sz="2200">
                <a:solidFill>
                  <a:schemeClr val="dk1"/>
                </a:solidFill>
              </a:rPr>
              <a:t>Dense(1, activation='sigmoid')</a:t>
            </a:r>
            <a:br>
              <a:rPr lang="en" sz="2200">
                <a:solidFill>
                  <a:schemeClr val="dk1"/>
                </a:solidFill>
              </a:rPr>
            </a:br>
            <a:r>
              <a:rPr lang="en" sz="2200">
                <a:solidFill>
                  <a:schemeClr val="dk1"/>
                </a:solidFill>
              </a:rPr>
              <a:t>출력층, 활성화함수는 시그모이드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91" name="Google Shape;5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559967"/>
            <a:ext cx="5867400" cy="450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1989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10.모델컴파일</a:t>
            </a:r>
            <a:endParaRPr/>
          </a:p>
        </p:txBody>
      </p:sp>
      <p:sp>
        <p:nvSpPr>
          <p:cNvPr id="597" name="Google Shape;597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모델을 생성한 후 효과적으로 실행되도록 환경을 설정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model.</a:t>
            </a:r>
            <a:r>
              <a:rPr lang="en" b="1"/>
              <a:t>compile</a:t>
            </a:r>
            <a:r>
              <a:rPr lang="en"/>
              <a:t>(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loss='mean_squared_error', # 오차함수 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optimizer='adam',  # 활성화함수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metrics=['accuracy'] # 컴파일시 모델수행결과가 나오도록 과적합 방지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530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10.모델컴파일</a:t>
            </a:r>
            <a:endParaRPr/>
          </a:p>
        </p:txBody>
      </p:sp>
      <p:sp>
        <p:nvSpPr>
          <p:cNvPr id="603" name="Google Shape;603;p79"/>
          <p:cNvSpPr txBox="1">
            <a:spLocks noGrp="1"/>
          </p:cNvSpPr>
          <p:nvPr>
            <p:ph type="body" idx="1"/>
          </p:nvPr>
        </p:nvSpPr>
        <p:spPr>
          <a:xfrm>
            <a:off x="415600" y="5054953"/>
            <a:ext cx="11360800" cy="12096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04" name="Google Shape;6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43"/>
            <a:ext cx="11360800" cy="3518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327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10.모델실행</a:t>
            </a:r>
            <a:endParaRPr/>
          </a:p>
        </p:txBody>
      </p:sp>
      <p:sp>
        <p:nvSpPr>
          <p:cNvPr id="610" name="Google Shape;610;p8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model.</a:t>
            </a:r>
            <a:r>
              <a:rPr lang="en" b="1"/>
              <a:t>fit</a:t>
            </a:r>
            <a:r>
              <a:rPr lang="en"/>
              <a:t> (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X, # 17개의 속성(즉 독립변수)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Y, # 클래스(즉 종속변수)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epochs=100, # 학습프로세스가 모든 샘플에 대해 1회 실행되는 것이 1epoch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batch_size=10 # 전체 470개의 샘플중 10개 단위 처리, 크면 느리고 작으면 편차가 생겨 전게 결과가 불안정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275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11.</a:t>
            </a:r>
            <a:r>
              <a:rPr lang="ko-KR" altLang="en-US"/>
              <a:t>피마인디언과 당뇨병</a:t>
            </a:r>
            <a:endParaRPr/>
          </a:p>
        </p:txBody>
      </p:sp>
      <p:sp>
        <p:nvSpPr>
          <p:cNvPr id="616" name="Google Shape;616;p81"/>
          <p:cNvSpPr txBox="1">
            <a:spLocks noGrp="1"/>
          </p:cNvSpPr>
          <p:nvPr>
            <p:ph type="body" idx="1"/>
          </p:nvPr>
        </p:nvSpPr>
        <p:spPr>
          <a:xfrm>
            <a:off x="629586" y="1435033"/>
            <a:ext cx="600606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/>
              <a:t>피마인디언은 </a:t>
            </a:r>
            <a:r>
              <a:rPr lang="en-US" altLang="ko-KR"/>
              <a:t>1950</a:t>
            </a:r>
            <a:r>
              <a:rPr lang="ko-KR" altLang="en-US"/>
              <a:t>년대까지 당뇨병이 없었다</a:t>
            </a:r>
            <a:r>
              <a:rPr lang="en-US" altLang="ko-KR"/>
              <a:t>. </a:t>
            </a:r>
            <a:r>
              <a:rPr lang="ko-KR" altLang="en-US"/>
              <a:t>그러나 지금은 전체부족의 </a:t>
            </a:r>
            <a:r>
              <a:rPr lang="en-US" altLang="ko-KR"/>
              <a:t>60%</a:t>
            </a:r>
            <a:r>
              <a:rPr lang="ko-KR" altLang="en-US"/>
              <a:t>가 당뇨</a:t>
            </a:r>
            <a:r>
              <a:rPr lang="en-US" altLang="ko-KR"/>
              <a:t>, 80%</a:t>
            </a:r>
            <a:r>
              <a:rPr lang="ko-KR" altLang="en-US"/>
              <a:t>가 비만으로 고통을 받고 있다</a:t>
            </a:r>
            <a:r>
              <a:rPr lang="en-US" altLang="ko-KR"/>
              <a:t>. </a:t>
            </a:r>
            <a:r>
              <a:rPr lang="ko-KR" altLang="en-US"/>
              <a:t>생존을 위해 영양분을 체내에 저장하는 능력을 가진 인디언들이 기름진 패스트푸드 문화를 만나면서 벌어진 이다</a:t>
            </a:r>
            <a:r>
              <a:rPr lang="en-US" altLang="ko-KR"/>
              <a:t>.</a:t>
            </a:r>
            <a:endParaRPr/>
          </a:p>
        </p:txBody>
      </p:sp>
      <p:pic>
        <p:nvPicPr>
          <p:cNvPr id="1026" name="Picture 2" descr="Predicting Diabetes in the Pima Indians">
            <a:extLst>
              <a:ext uri="{FF2B5EF4-FFF2-40B4-BE49-F238E27FC236}">
                <a16:creationId xmlns:a16="http://schemas.microsoft.com/office/drawing/2014/main" xmlns="" id="{29C10F39-F74A-44EF-BF6B-2FBCFF65D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8432" y="1989669"/>
            <a:ext cx="5357968" cy="36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757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5F9CDA-193C-4123-9754-F2D23C82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11.</a:t>
            </a:r>
            <a:r>
              <a:rPr lang="ko-KR" altLang="en-US"/>
              <a:t>데이터의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2A5695-B58B-4792-955F-77E2AFE89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샘플수  </a:t>
            </a:r>
            <a:r>
              <a:rPr lang="en-US" altLang="ko-KR"/>
              <a:t>: 768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속성 </a:t>
            </a:r>
            <a:r>
              <a:rPr lang="en-US" altLang="ko-KR"/>
              <a:t>: 8</a:t>
            </a:r>
          </a:p>
          <a:p>
            <a:pPr marL="795847" lvl="1" indent="0">
              <a:lnSpc>
                <a:spcPct val="150000"/>
              </a:lnSpc>
              <a:buNone/>
            </a:pPr>
            <a:r>
              <a:rPr lang="ko-KR" altLang="en-US"/>
              <a:t>과거임신횟수</a:t>
            </a:r>
            <a:r>
              <a:rPr lang="en-US" altLang="ko-KR"/>
              <a:t>, </a:t>
            </a:r>
            <a:r>
              <a:rPr lang="ko-KR" altLang="en-US"/>
              <a:t>공복혈당농도</a:t>
            </a:r>
            <a:r>
              <a:rPr lang="en-US" altLang="ko-KR"/>
              <a:t>, </a:t>
            </a:r>
            <a:r>
              <a:rPr lang="ko-KR" altLang="en-US"/>
              <a:t>확장기 혈압</a:t>
            </a:r>
            <a:r>
              <a:rPr lang="en-US" altLang="ko-KR"/>
              <a:t>, </a:t>
            </a:r>
            <a:r>
              <a:rPr lang="ko-KR" altLang="en-US"/>
              <a:t>삼두근피부주름두께</a:t>
            </a:r>
            <a:r>
              <a:rPr lang="en-US" altLang="ko-KR"/>
              <a:t>, </a:t>
            </a:r>
            <a:r>
              <a:rPr lang="ko-KR" altLang="en-US"/>
              <a:t>혈청인슐린</a:t>
            </a:r>
            <a:r>
              <a:rPr lang="en-US" altLang="ko-KR"/>
              <a:t>, </a:t>
            </a:r>
            <a:r>
              <a:rPr lang="ko-KR" altLang="en-US"/>
              <a:t>체질량지수</a:t>
            </a:r>
            <a:r>
              <a:rPr lang="en-US" altLang="ko-KR"/>
              <a:t>, </a:t>
            </a:r>
            <a:r>
              <a:rPr lang="ko-KR" altLang="en-US"/>
              <a:t>당뇨병 가족력</a:t>
            </a:r>
            <a:r>
              <a:rPr lang="en-US" altLang="ko-KR"/>
              <a:t>, </a:t>
            </a:r>
            <a:r>
              <a:rPr lang="ko-KR" altLang="en-US"/>
              <a:t>나이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당뇨</a:t>
            </a:r>
            <a:r>
              <a:rPr lang="en-US" altLang="ko-KR"/>
              <a:t>(1), </a:t>
            </a:r>
            <a:r>
              <a:rPr lang="ko-KR" altLang="en-US"/>
              <a:t>정상</a:t>
            </a:r>
            <a:r>
              <a:rPr lang="en-US" altLang="ko-KR"/>
              <a:t>(0)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135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11.Matplotlib로 자료 시각화</a:t>
            </a:r>
            <a:endParaRPr/>
          </a:p>
        </p:txBody>
      </p:sp>
      <p:sp>
        <p:nvSpPr>
          <p:cNvPr id="622" name="Google Shape;622;p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01952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import matplotlib.pyplot as plt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import seaborn as sns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plt.figure(figsize=(12,12))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colormap = plt.cm.gist_heat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sns.heatmap(df.corr(),linewidths=0.1,vmax=0.5, cmap=colormap, linecolor='white', annot=True)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plt.show()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23" name="Google Shape;6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96" y="2061819"/>
            <a:ext cx="4302899" cy="384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491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비지도학습 알고리즘-클러스터링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t="24867" b="49477"/>
          <a:stretch/>
        </p:blipFill>
        <p:spPr>
          <a:xfrm>
            <a:off x="415601" y="3965667"/>
            <a:ext cx="5486924" cy="243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t="51045" b="23301"/>
          <a:stretch/>
        </p:blipFill>
        <p:spPr>
          <a:xfrm>
            <a:off x="6675741" y="1536633"/>
            <a:ext cx="5100659" cy="225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74345"/>
          <a:stretch/>
        </p:blipFill>
        <p:spPr>
          <a:xfrm>
            <a:off x="415600" y="1536633"/>
            <a:ext cx="5486933" cy="243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t="76963"/>
          <a:stretch/>
        </p:blipFill>
        <p:spPr>
          <a:xfrm>
            <a:off x="6096001" y="4046998"/>
            <a:ext cx="5680399" cy="2259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8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11.Matplotlib로 자료 시각화</a:t>
            </a:r>
            <a:endParaRPr/>
          </a:p>
        </p:txBody>
      </p:sp>
      <p:sp>
        <p:nvSpPr>
          <p:cNvPr id="629" name="Google Shape;629;p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grid = sns.FacetGrid(df, col='class')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grid.map(plt.hist, 'plasma',  bins=10)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plt.show()</a:t>
            </a:r>
            <a:endParaRPr/>
          </a:p>
        </p:txBody>
      </p:sp>
      <p:pic>
        <p:nvPicPr>
          <p:cNvPr id="630" name="Google Shape;6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71" y="2860805"/>
            <a:ext cx="6695733" cy="33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3"/>
          <p:cNvSpPr/>
          <p:nvPr/>
        </p:nvSpPr>
        <p:spPr>
          <a:xfrm>
            <a:off x="10807633" y="4510967"/>
            <a:ext cx="879200" cy="170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37822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11.당뇨병 예측</a:t>
            </a:r>
            <a:endParaRPr/>
          </a:p>
        </p:txBody>
      </p:sp>
      <p:sp>
        <p:nvSpPr>
          <p:cNvPr id="637" name="Google Shape;637;p84"/>
          <p:cNvSpPr txBox="1">
            <a:spLocks noGrp="1"/>
          </p:cNvSpPr>
          <p:nvPr>
            <p:ph type="body" idx="1"/>
          </p:nvPr>
        </p:nvSpPr>
        <p:spPr>
          <a:xfrm>
            <a:off x="745380" y="1536633"/>
            <a:ext cx="597021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dataset = numpy.loadtxt(...)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X = dataset[:,0:8]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Y = dataset[:,8]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model = Sequential()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model.add(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Dense(12, input_dim=8,activation='relu'))</a:t>
            </a:r>
            <a:endParaRPr/>
          </a:p>
        </p:txBody>
      </p:sp>
      <p:sp>
        <p:nvSpPr>
          <p:cNvPr id="638" name="Google Shape;638;p84"/>
          <p:cNvSpPr txBox="1">
            <a:spLocks noGrp="1"/>
          </p:cNvSpPr>
          <p:nvPr>
            <p:ph type="body" idx="1"/>
          </p:nvPr>
        </p:nvSpPr>
        <p:spPr>
          <a:xfrm>
            <a:off x="5171607" y="1536633"/>
            <a:ext cx="675906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/>
              <a:t>model.add(Dense(8, activation='relu'))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model.add(Dense(1, activation='sigmoid'))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model.compile(loss='binary_crossentropy',optimizer='adam',metrics=['accuracy'])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model.fit(X,Y,epochs=200,batch_size=10)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model.evaluate(X, Y)[1]</a:t>
            </a:r>
            <a:endParaRPr/>
          </a:p>
        </p:txBody>
      </p:sp>
      <p:pic>
        <p:nvPicPr>
          <p:cNvPr id="639" name="Google Shape;6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00" y="6384800"/>
            <a:ext cx="6223000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500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11.당뇨병 예측</a:t>
            </a: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FA2BA8F-F5F6-4CC8-A9B6-63AFF0A3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9"/>
          <a:stretch/>
        </p:blipFill>
        <p:spPr>
          <a:xfrm>
            <a:off x="3866839" y="1908439"/>
            <a:ext cx="4458323" cy="39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85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12.다중분류문제 </a:t>
            </a:r>
            <a:endParaRPr/>
          </a:p>
        </p:txBody>
      </p:sp>
      <p:sp>
        <p:nvSpPr>
          <p:cNvPr id="645" name="Google Shape;645;p8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8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" sz="2200"/>
              <a:t>예측하려는 결과인 클래스가 2개가 아닌 3개인 경우처럼 여러 개의 답중 하나는 고르는 문제가 다중분류(multi classification) : 붓꽃(Iris)을 구분하는 문제</a:t>
            </a:r>
            <a:endParaRPr sz="2200"/>
          </a:p>
          <a:p>
            <a:pPr marL="0" indent="0">
              <a:lnSpc>
                <a:spcPct val="13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200"/>
              <a:t>꽃받침길이, 꽃받침너비, 꽃잎길이, 꽃잎너비 - 4개의 속성으로 iris-virginoca, iris-setosa, iris-versicolor중 하나를 판단하는 문제</a:t>
            </a:r>
            <a:endParaRPr sz="2200"/>
          </a:p>
        </p:txBody>
      </p:sp>
      <p:pic>
        <p:nvPicPr>
          <p:cNvPr id="646" name="Google Shape;6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250" y="3818221"/>
            <a:ext cx="7967500" cy="298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505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5F9CDA-193C-4123-9754-F2D23C82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12.</a:t>
            </a:r>
            <a:r>
              <a:rPr lang="ko-KR" altLang="en-US"/>
              <a:t>데이터의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2A5695-B58B-4792-955F-77E2AFE89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샘플수  </a:t>
            </a:r>
            <a:r>
              <a:rPr lang="en-US" altLang="ko-KR"/>
              <a:t>: 150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속성 </a:t>
            </a:r>
            <a:r>
              <a:rPr lang="en-US" altLang="ko-KR"/>
              <a:t>: 4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꽃받침</a:t>
            </a:r>
            <a:r>
              <a:rPr lang="en-US" altLang="ko-KR"/>
              <a:t>(sepal) </a:t>
            </a:r>
            <a:r>
              <a:rPr lang="ko-KR" altLang="en-US"/>
              <a:t>길이</a:t>
            </a:r>
            <a:r>
              <a:rPr lang="en-US" altLang="ko-KR"/>
              <a:t>, </a:t>
            </a:r>
            <a:r>
              <a:rPr lang="ko-KR" altLang="en-US"/>
              <a:t>꽃받침</a:t>
            </a:r>
            <a:r>
              <a:rPr lang="en-US" altLang="ko-KR"/>
              <a:t>(sepal) </a:t>
            </a:r>
            <a:r>
              <a:rPr lang="ko-KR" altLang="en-US"/>
              <a:t>너비</a:t>
            </a:r>
            <a:r>
              <a:rPr lang="en-US" altLang="ko-KR"/>
              <a:t>, </a:t>
            </a:r>
            <a:r>
              <a:rPr lang="ko-KR" altLang="en-US"/>
              <a:t>꽃잎</a:t>
            </a:r>
            <a:r>
              <a:rPr lang="en-US" altLang="ko-KR"/>
              <a:t>(petal) </a:t>
            </a:r>
            <a:r>
              <a:rPr lang="ko-KR" altLang="en-US"/>
              <a:t>길이</a:t>
            </a:r>
            <a:r>
              <a:rPr lang="en-US" altLang="ko-KR"/>
              <a:t>, </a:t>
            </a:r>
            <a:r>
              <a:rPr lang="ko-KR" altLang="en-US"/>
              <a:t>꽃잎</a:t>
            </a:r>
            <a:r>
              <a:rPr lang="en-US" altLang="ko-KR"/>
              <a:t>(petal) </a:t>
            </a:r>
            <a:r>
              <a:rPr lang="ko-KR" altLang="en-US"/>
              <a:t>너비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클래스 </a:t>
            </a:r>
            <a:r>
              <a:rPr lang="en-US" altLang="ko-KR"/>
              <a:t>: iris-virginica, iris-setosa, iris-versicolor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259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12.원-핫 인코딩</a:t>
            </a:r>
            <a:endParaRPr/>
          </a:p>
        </p:txBody>
      </p:sp>
      <p:sp>
        <p:nvSpPr>
          <p:cNvPr id="652" name="Google Shape;652;p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8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200"/>
              <a:t>문제는 클래스가 숫자가 아닌 문자열(iris-virginica, iris-setosa, iris-versicolor)</a:t>
            </a:r>
            <a:endParaRPr sz="2200"/>
          </a:p>
          <a:p>
            <a:pPr marL="0" indent="0">
              <a:spcBef>
                <a:spcPts val="2133"/>
              </a:spcBef>
              <a:buNone/>
            </a:pPr>
            <a:r>
              <a:rPr lang="en" sz="2200"/>
              <a:t>원-핫 인코딩이란 활성화 함수를 사용하기 위해 문자열을 0과 1로 구성된 숫자로 바꿔주는 기법 </a:t>
            </a:r>
            <a:endParaRPr sz="2200"/>
          </a:p>
          <a:p>
            <a:pPr>
              <a:spcBef>
                <a:spcPts val="2133"/>
              </a:spcBef>
            </a:pPr>
            <a:r>
              <a:rPr lang="en" sz="2200"/>
              <a:t>문자열을 숫자로 - sklearn의 LabelEncoder</a:t>
            </a:r>
            <a:endParaRPr sz="2200"/>
          </a:p>
          <a:p>
            <a:r>
              <a:rPr lang="en" sz="2200"/>
              <a:t>숫자를 0과 1로 구성된 것으로 바꿈 - keras.uti의 categorical</a:t>
            </a:r>
            <a:endParaRPr sz="2200"/>
          </a:p>
        </p:txBody>
      </p:sp>
      <p:sp>
        <p:nvSpPr>
          <p:cNvPr id="653" name="Google Shape;653;p86"/>
          <p:cNvSpPr txBox="1"/>
          <p:nvPr/>
        </p:nvSpPr>
        <p:spPr>
          <a:xfrm>
            <a:off x="915600" y="4143803"/>
            <a:ext cx="9780800" cy="1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/>
              <a:t>[iris-virginica, iris-setosa, iris-versicolor]</a:t>
            </a:r>
            <a:endParaRPr sz="2400"/>
          </a:p>
          <a:p>
            <a:pPr algn="ctr">
              <a:lnSpc>
                <a:spcPct val="115000"/>
              </a:lnSpc>
              <a:spcBef>
                <a:spcPts val="2133"/>
              </a:spcBef>
            </a:pPr>
            <a:r>
              <a:rPr lang="en" sz="2400"/>
              <a:t>[1,2,3]</a:t>
            </a:r>
            <a:endParaRPr sz="2400"/>
          </a:p>
          <a:p>
            <a:pPr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2400"/>
              <a:t>[ [1,0,0], [0,1,0], [0,0,1] ]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2086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12.원-핫 인코딩</a:t>
            </a:r>
            <a:endParaRPr/>
          </a:p>
        </p:txBody>
      </p:sp>
      <p:sp>
        <p:nvSpPr>
          <p:cNvPr id="659" name="Google Shape;659;p8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8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200"/>
              <a:t># 문자열을 숫자로 변환</a:t>
            </a:r>
            <a:endParaRPr sz="2200"/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r>
              <a:rPr lang="en" sz="2200"/>
              <a:t>e = LabelEncoder()</a:t>
            </a:r>
            <a:endParaRPr sz="2200"/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r>
              <a:rPr lang="en" sz="2200"/>
              <a:t>e.fit(Y_obj)</a:t>
            </a:r>
            <a:endParaRPr sz="2200"/>
          </a:p>
          <a:p>
            <a:pPr marL="0" indent="0">
              <a:lnSpc>
                <a:spcPct val="100000"/>
              </a:lnSpc>
              <a:spcBef>
                <a:spcPts val="1333"/>
              </a:spcBef>
              <a:buNone/>
            </a:pPr>
            <a:r>
              <a:rPr lang="en" sz="2200"/>
              <a:t>Y = e.transform(Y_obj)</a:t>
            </a:r>
            <a:endParaRPr sz="2200"/>
          </a:p>
          <a:p>
            <a:pPr marL="0" indent="0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200"/>
              <a:t>Y_encoded = tf.keras.utils.to_categorical(Y)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xmlns="" val="16846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12.소프트맥스</a:t>
            </a:r>
            <a:endParaRPr/>
          </a:p>
        </p:txBody>
      </p:sp>
      <p:sp>
        <p:nvSpPr>
          <p:cNvPr id="665" name="Google Shape;665;p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활성화함수 소프트맥스는 총합</a:t>
            </a:r>
            <a:r>
              <a:rPr lang="ko-KR" altLang="en-US"/>
              <a:t>을</a:t>
            </a:r>
            <a:r>
              <a:rPr lang="en"/>
              <a:t>1로 바꾸어 계산하는 함수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교차엔트로피를 통해 [1, 0, 0] 형태로 변환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 = Sequential()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model.add(Dense(16,  input_dim=4,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activation='relu'))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model.add(Dense(3, activation='softmax'))</a:t>
            </a:r>
            <a:endParaRPr/>
          </a:p>
        </p:txBody>
      </p:sp>
      <p:pic>
        <p:nvPicPr>
          <p:cNvPr id="666" name="Google Shape;6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300" y="2288260"/>
            <a:ext cx="4610100" cy="2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42309A-B9DA-4D19-B1B8-E973F12033B3}"/>
              </a:ext>
            </a:extLst>
          </p:cNvPr>
          <p:cNvSpPr txBox="1"/>
          <p:nvPr/>
        </p:nvSpPr>
        <p:spPr>
          <a:xfrm>
            <a:off x="7166300" y="4891760"/>
            <a:ext cx="4610100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합계가 </a:t>
            </a:r>
            <a:r>
              <a:rPr lang="en-US" altLang="ko-KR"/>
              <a:t>1</a:t>
            </a:r>
            <a:r>
              <a:rPr lang="ko-KR" altLang="en-US"/>
              <a:t>로 바뀌면서 큰 값은 더 크게</a:t>
            </a:r>
            <a:r>
              <a:rPr lang="en-US" altLang="ko-KR"/>
              <a:t>, </a:t>
            </a:r>
            <a:r>
              <a:rPr lang="ko-KR" altLang="en-US"/>
              <a:t>작은 값은 더 작게 만들어 교차엔트로피를 거쳐 </a:t>
            </a:r>
            <a:r>
              <a:rPr lang="en-US" altLang="ko-KR"/>
              <a:t>[1., 0., 0.]</a:t>
            </a:r>
            <a:r>
              <a:rPr lang="ko-KR" altLang="en-US"/>
              <a:t>으로 변하고 원핫 인코딩이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37493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13.과적합 이해하기</a:t>
            </a:r>
            <a:endParaRPr/>
          </a:p>
        </p:txBody>
      </p:sp>
      <p:sp>
        <p:nvSpPr>
          <p:cNvPr id="672" name="Google Shape;672;p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"/>
              <a:t>과적합이란 모델이 학습데이터셋안에서는 일정수준 예측정확도를 보이지만 새로운 데이터에 적용하면 잘 맞지 않는 경우</a:t>
            </a:r>
            <a:endParaRPr/>
          </a:p>
          <a:p>
            <a:pPr marL="0" indent="0">
              <a:lnSpc>
                <a:spcPct val="130000"/>
              </a:lnSpc>
              <a:spcBef>
                <a:spcPts val="2133"/>
              </a:spcBef>
              <a:buNone/>
            </a:pPr>
            <a:r>
              <a:rPr lang="en"/>
              <a:t>1)층이 많거나 </a:t>
            </a:r>
            <a:endParaRPr/>
          </a:p>
          <a:p>
            <a:pPr marL="0" indent="0">
              <a:lnSpc>
                <a:spcPct val="130000"/>
              </a:lnSpc>
              <a:spcBef>
                <a:spcPts val="2133"/>
              </a:spcBef>
              <a:buNone/>
            </a:pPr>
            <a:r>
              <a:rPr lang="en"/>
              <a:t>2)변수가 복잡하거나 </a:t>
            </a:r>
            <a:endParaRPr/>
          </a:p>
          <a:p>
            <a:pPr marL="0" indent="0">
              <a:lnSpc>
                <a:spcPct val="13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3)학습셋과 데이터셋이 겹치는 경우 발생</a:t>
            </a:r>
            <a:endParaRPr/>
          </a:p>
        </p:txBody>
      </p:sp>
      <p:pic>
        <p:nvPicPr>
          <p:cNvPr id="673" name="Google Shape;67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685" y="2688233"/>
            <a:ext cx="4330700" cy="34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593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6" y="1791469"/>
            <a:ext cx="9723281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13.학습셋과 테스트셋</a:t>
            </a:r>
            <a:endParaRPr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6368F00E-0AF0-4D4B-84C6-E689E7C15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70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실행을 위한 준비사항</a:t>
            </a: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40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>
              <a:buSzPts val="2500"/>
              <a:buAutoNum type="arabicPeriod"/>
            </a:pPr>
            <a:r>
              <a:rPr lang="en" sz="3333"/>
              <a:t>64비트 윈도우</a:t>
            </a:r>
            <a:endParaRPr sz="3333"/>
          </a:p>
          <a:p>
            <a:pPr indent="-516454">
              <a:buSzPts val="2500"/>
              <a:buAutoNum type="arabicPeriod"/>
            </a:pPr>
            <a:r>
              <a:rPr lang="en" sz="3333"/>
              <a:t>성능좋은 CPU와 GPU</a:t>
            </a:r>
            <a:endParaRPr sz="3333"/>
          </a:p>
          <a:p>
            <a:pPr indent="-516454">
              <a:buSzPts val="2500"/>
              <a:buAutoNum type="arabicPeriod"/>
            </a:pPr>
            <a:r>
              <a:rPr lang="en" sz="3333"/>
              <a:t>아나콘다</a:t>
            </a:r>
            <a:endParaRPr sz="3333"/>
          </a:p>
          <a:p>
            <a:pPr indent="-516454">
              <a:buSzPts val="2500"/>
              <a:buAutoNum type="arabicPeriod"/>
            </a:pPr>
            <a:r>
              <a:rPr lang="en" sz="3333"/>
              <a:t>텐서플로</a:t>
            </a:r>
            <a:endParaRPr sz="3333"/>
          </a:p>
          <a:p>
            <a:pPr indent="-516454">
              <a:buSzPts val="2500"/>
              <a:buAutoNum type="arabicPeriod"/>
            </a:pPr>
            <a:r>
              <a:rPr lang="en" sz="3333"/>
              <a:t>통합개발환경 또는 텍스트에디터</a:t>
            </a:r>
            <a:endParaRPr sz="3333"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40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16454">
              <a:buSzPts val="2500"/>
              <a:buAutoNum type="arabicPeriod"/>
            </a:pPr>
            <a:r>
              <a:rPr lang="en" sz="3333"/>
              <a:t>구글 코랩 리서치 colab.research.google</a:t>
            </a:r>
            <a:br>
              <a:rPr lang="en" sz="3333"/>
            </a:br>
            <a:r>
              <a:rPr lang="en" sz="3333"/>
              <a:t>.com</a:t>
            </a:r>
            <a:endParaRPr sz="3333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567" y="2798233"/>
            <a:ext cx="3251200" cy="325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07510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13.학습셋과 테스트셋</a:t>
            </a:r>
            <a:endParaRPr/>
          </a:p>
        </p:txBody>
      </p:sp>
      <p:pic>
        <p:nvPicPr>
          <p:cNvPr id="687" name="Google Shape;6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924" y="1536641"/>
            <a:ext cx="6694485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79;p90">
            <a:extLst>
              <a:ext uri="{FF2B5EF4-FFF2-40B4-BE49-F238E27FC236}">
                <a16:creationId xmlns:a16="http://schemas.microsoft.com/office/drawing/2014/main" xmlns="" id="{E869E210-ACFA-4FC9-B315-C88DC5CCF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925" y="1536700"/>
            <a:ext cx="4815642" cy="4554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spcAft>
                <a:spcPts val="2133"/>
              </a:spcAft>
              <a:buNone/>
            </a:pPr>
            <a:r>
              <a:rPr lang="ko-KR" altLang="en-US" sz="2200"/>
              <a:t>모든 데이터를 학습에 사용하고</a:t>
            </a:r>
            <a:r>
              <a:rPr lang="en-US" altLang="ko-KR" sz="2200"/>
              <a:t>, </a:t>
            </a:r>
            <a:r>
              <a:rPr lang="ko-KR" altLang="en-US" sz="2200"/>
              <a:t>모든 데이터를 테스트에 사용하면 정확도가 높음</a:t>
            </a:r>
            <a:r>
              <a:rPr lang="en-US" altLang="ko-KR" sz="2200"/>
              <a:t>. </a:t>
            </a:r>
            <a:r>
              <a:rPr lang="ko-KR" altLang="en-US" sz="2200"/>
              <a:t>물론 처음에 이렇게 하는 게 좋음</a:t>
            </a:r>
            <a:r>
              <a:rPr lang="en-US" altLang="ko-KR" sz="2200"/>
              <a:t>-</a:t>
            </a:r>
            <a:r>
              <a:rPr lang="ko-KR" altLang="en-US" sz="2200"/>
              <a:t>빠른 시간에 모델 성능파악</a:t>
            </a:r>
            <a:r>
              <a:rPr lang="en-US" altLang="ko-KR" sz="2200"/>
              <a:t>-</a:t>
            </a:r>
            <a:r>
              <a:rPr lang="ko-KR" altLang="en-US" sz="2200"/>
              <a:t>수정이 가능하므로</a:t>
            </a:r>
            <a:endParaRPr lang="en-US" altLang="ko-KR" sz="2200"/>
          </a:p>
          <a:p>
            <a:pPr marL="0" indent="0">
              <a:lnSpc>
                <a:spcPct val="130000"/>
              </a:lnSpc>
              <a:spcAft>
                <a:spcPts val="2133"/>
              </a:spcAft>
              <a:buNone/>
            </a:pPr>
            <a:r>
              <a:rPr lang="ko-KR" altLang="en-US" sz="2200"/>
              <a:t>층이나 </a:t>
            </a:r>
            <a:r>
              <a:rPr lang="en-US" altLang="ko-KR" sz="2200"/>
              <a:t>epoch</a:t>
            </a:r>
            <a:r>
              <a:rPr lang="ko-KR" altLang="en-US" sz="2200"/>
              <a:t>를 늘리면 정확도 </a:t>
            </a:r>
            <a:r>
              <a:rPr lang="ko-KR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↑ 그러나 테스트에선 부적합</a:t>
            </a:r>
            <a:r>
              <a:rPr lang="en-US" altLang="ko-KR" sz="220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ko-KR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과적합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xmlns="" val="5779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BDA2D5-D95B-4DC2-AF85-D322635F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모델의 저장</a:t>
            </a:r>
            <a:r>
              <a:rPr lang="en-US" altLang="ko-KR"/>
              <a:t>/</a:t>
            </a:r>
            <a:r>
              <a:rPr lang="ko-KR" altLang="en-US"/>
              <a:t>재사용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8F6505-3867-4C13-9831-E1D46A271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/>
              <a:t>학습한 결과는 모델로 저장</a:t>
            </a:r>
            <a:endParaRPr lang="en-US" altLang="ko-KR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model.fit(X_train, Y_train, epochs=130, batch_size=5)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model.save('my_model.h5')  # </a:t>
            </a:r>
            <a:r>
              <a:rPr lang="ko-KR" altLang="en-US"/>
              <a:t>모델을 컴퓨터에 저장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del model       # </a:t>
            </a:r>
            <a:r>
              <a:rPr lang="ko-KR" altLang="en-US"/>
              <a:t>테스트를 위해 메모리 내의 모델을 삭제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model = load_model('my_model.h5') # </a:t>
            </a:r>
            <a:r>
              <a:rPr lang="ko-KR" altLang="en-US"/>
              <a:t>모델을 새로 불러옴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print("\n Test Accuracy: %.4f" % (model.evaluate(X_test, Y_test)[1]))  #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불러온 모델로 테스트 실행</a:t>
            </a:r>
          </a:p>
        </p:txBody>
      </p:sp>
    </p:spTree>
    <p:extLst>
      <p:ext uri="{BB962C8B-B14F-4D97-AF65-F5344CB8AC3E}">
        <p14:creationId xmlns:p14="http://schemas.microsoft.com/office/powerpoint/2010/main" xmlns="" val="14056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13.k겹 교차검증</a:t>
            </a:r>
            <a:endParaRPr/>
          </a:p>
        </p:txBody>
      </p:sp>
      <p:sp>
        <p:nvSpPr>
          <p:cNvPr id="693" name="Google Shape;693;p9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083685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30000"/>
              </a:lnSpc>
              <a:spcAft>
                <a:spcPts val="2133"/>
              </a:spcAft>
              <a:buNone/>
            </a:pPr>
            <a:r>
              <a:rPr lang="en"/>
              <a:t>데이터셋을 여러 개로 나누고 그중 하나만 테스트셋으로 사용하고 나머지는 학습셋으로 학습하는 방법</a:t>
            </a:r>
            <a:endParaRPr/>
          </a:p>
        </p:txBody>
      </p:sp>
      <p:pic>
        <p:nvPicPr>
          <p:cNvPr id="694" name="Google Shape;69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177" y="1543050"/>
            <a:ext cx="72771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7F50DD-2C80-4C6C-815F-F10DA3CA2798}"/>
              </a:ext>
            </a:extLst>
          </p:cNvPr>
          <p:cNvSpPr txBox="1"/>
          <p:nvPr/>
        </p:nvSpPr>
        <p:spPr>
          <a:xfrm>
            <a:off x="8006082" y="514527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차 교차 검증</a:t>
            </a:r>
          </a:p>
        </p:txBody>
      </p:sp>
    </p:spTree>
    <p:extLst>
      <p:ext uri="{BB962C8B-B14F-4D97-AF65-F5344CB8AC3E}">
        <p14:creationId xmlns:p14="http://schemas.microsoft.com/office/powerpoint/2010/main" xmlns="" val="7596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373B74-9916-47D8-8FEE-422EAC78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StratifiedKFold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A7FD73-9E4E-4098-BA3E-9DB71AA6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/>
              <a:t>데이터를 원하는 숫자만큼 나누어 학습셋과 데스트셋으로 사용</a:t>
            </a:r>
            <a:endParaRPr lang="en-US" altLang="ko-KR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from sklearn.model_selection import StratifiedKFold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# 10</a:t>
            </a:r>
            <a:r>
              <a:rPr lang="ko-KR" altLang="en-US"/>
              <a:t>개의 파일로 쪼갬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n_fold = 10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skf = StratifiedKFold(n_splits=n_fold, shuffle=True, random_state=seed)</a:t>
            </a:r>
          </a:p>
          <a:p>
            <a:pPr marL="152396" indent="0">
              <a:lnSpc>
                <a:spcPct val="130000"/>
              </a:lnSpc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09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373B74-9916-47D8-8FEE-422EAC78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13. StratifiedKFold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A7FD73-9E4E-4098-BA3E-9DB71AA6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# </a:t>
            </a:r>
            <a:r>
              <a:rPr lang="ko-KR" altLang="en-US"/>
              <a:t>모델을 만들고 실행하는 부분은 </a:t>
            </a:r>
            <a:r>
              <a:rPr lang="en-US" altLang="ko-KR"/>
              <a:t>for</a:t>
            </a:r>
            <a:r>
              <a:rPr lang="ko-KR" altLang="en-US"/>
              <a:t>루프로 묶어 반복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for train, test in skf.split(X, Y):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model = Sequential()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model.add(Dense(24, input_dim=60, activation='relu'))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…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model.compile(loss='mean_squared_error', optimizer='adam’,..)    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model.fit(X[train], Y[train], epochs=100, batch_size=5)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…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88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14.베스트모델 만들기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22CD15-B380-454B-8842-05F00E96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44" y="1439077"/>
            <a:ext cx="7252712" cy="4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95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14.베스트모델 만들기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C271B6B8-0CEF-4AD2-BFD1-CD974736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pPr marL="152396" indent="0">
              <a:lnSpc>
                <a:spcPct val="130000"/>
              </a:lnSpc>
              <a:buNone/>
            </a:pPr>
            <a:r>
              <a:rPr lang="ko-KR" altLang="en-US"/>
              <a:t>와인 데이터셋은 레드와인과 화이트와인의 등급</a:t>
            </a:r>
            <a:r>
              <a:rPr lang="en-US" altLang="ko-KR"/>
              <a:t>, </a:t>
            </a:r>
            <a:r>
              <a:rPr lang="ko-KR" altLang="en-US"/>
              <a:t>맛</a:t>
            </a:r>
            <a:r>
              <a:rPr lang="en-US" altLang="ko-KR"/>
              <a:t>, </a:t>
            </a:r>
            <a:r>
              <a:rPr lang="ko-KR" altLang="en-US"/>
              <a:t>산도를 기록한 것</a:t>
            </a:r>
            <a:endParaRPr lang="en-US" altLang="ko-KR"/>
          </a:p>
          <a:p>
            <a:pPr>
              <a:lnSpc>
                <a:spcPct val="130000"/>
              </a:lnSpc>
            </a:pPr>
            <a:r>
              <a:rPr lang="ko-KR" altLang="en-US"/>
              <a:t>샘플수 </a:t>
            </a:r>
            <a:r>
              <a:rPr lang="en-US" altLang="ko-KR"/>
              <a:t>: 6497</a:t>
            </a:r>
            <a:r>
              <a:rPr lang="ko-KR" altLang="en-US"/>
              <a:t>개</a:t>
            </a:r>
            <a:endParaRPr lang="en-US" altLang="ko-KR"/>
          </a:p>
          <a:p>
            <a:pPr>
              <a:lnSpc>
                <a:spcPct val="130000"/>
              </a:lnSpc>
            </a:pPr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레드와인</a:t>
            </a:r>
            <a:r>
              <a:rPr lang="en-US" altLang="ko-KR"/>
              <a:t>(1), </a:t>
            </a:r>
            <a:r>
              <a:rPr lang="ko-KR" altLang="en-US"/>
              <a:t>화이트와인</a:t>
            </a:r>
            <a:r>
              <a:rPr lang="en-US" altLang="ko-KR"/>
              <a:t>(0) – </a:t>
            </a:r>
            <a:r>
              <a:rPr lang="ko-KR" altLang="en-US"/>
              <a:t>바이너리 분류문제</a:t>
            </a:r>
            <a:endParaRPr lang="en-US" altLang="ko-KR"/>
          </a:p>
          <a:p>
            <a:pPr>
              <a:lnSpc>
                <a:spcPct val="130000"/>
              </a:lnSpc>
            </a:pPr>
            <a:r>
              <a:rPr lang="ko-KR" altLang="en-US"/>
              <a:t>속성 </a:t>
            </a:r>
            <a:r>
              <a:rPr lang="en-US" altLang="ko-KR"/>
              <a:t>: 12</a:t>
            </a:r>
            <a:r>
              <a:rPr lang="ko-KR" altLang="en-US"/>
              <a:t>개</a:t>
            </a:r>
            <a:endParaRPr lang="en-US" altLang="ko-KR"/>
          </a:p>
          <a:p>
            <a:pPr marL="152396" indent="0">
              <a:lnSpc>
                <a:spcPct val="130000"/>
              </a:lnSpc>
              <a:buNone/>
            </a:pPr>
            <a:r>
              <a:rPr lang="ko-KR" altLang="en-US"/>
              <a:t>주석산농도</a:t>
            </a:r>
            <a:r>
              <a:rPr lang="en-US" altLang="ko-KR"/>
              <a:t>, </a:t>
            </a:r>
            <a:r>
              <a:rPr lang="ko-KR" altLang="en-US"/>
              <a:t>아세트산농도</a:t>
            </a:r>
            <a:r>
              <a:rPr lang="en-US" altLang="ko-KR"/>
              <a:t>, </a:t>
            </a:r>
            <a:r>
              <a:rPr lang="ko-KR" altLang="en-US"/>
              <a:t>구연산농도</a:t>
            </a:r>
            <a:r>
              <a:rPr lang="en-US" altLang="ko-KR"/>
              <a:t>, </a:t>
            </a:r>
            <a:r>
              <a:rPr lang="ko-KR" altLang="en-US"/>
              <a:t>잔류당분농도</a:t>
            </a:r>
            <a:r>
              <a:rPr lang="en-US" altLang="ko-KR"/>
              <a:t>, </a:t>
            </a:r>
            <a:r>
              <a:rPr lang="ko-KR" altLang="en-US"/>
              <a:t>염화나트륨농도</a:t>
            </a:r>
            <a:r>
              <a:rPr lang="en-US" altLang="ko-KR"/>
              <a:t>, </a:t>
            </a:r>
            <a:r>
              <a:rPr lang="ko-KR" altLang="en-US"/>
              <a:t>유리아황산농도</a:t>
            </a:r>
            <a:r>
              <a:rPr lang="en-US" altLang="ko-KR"/>
              <a:t>, </a:t>
            </a:r>
            <a:r>
              <a:rPr lang="ko-KR" altLang="en-US"/>
              <a:t>총아황산농도</a:t>
            </a:r>
            <a:r>
              <a:rPr lang="en-US" altLang="ko-KR"/>
              <a:t>, </a:t>
            </a:r>
            <a:r>
              <a:rPr lang="ko-KR" altLang="en-US"/>
              <a:t>밀도</a:t>
            </a:r>
            <a:r>
              <a:rPr lang="en-US" altLang="ko-KR"/>
              <a:t>, pH, </a:t>
            </a:r>
            <a:r>
              <a:rPr lang="ko-KR" altLang="en-US"/>
              <a:t>황산칼륨농도</a:t>
            </a:r>
            <a:r>
              <a:rPr lang="en-US" altLang="ko-KR"/>
              <a:t>, </a:t>
            </a:r>
            <a:r>
              <a:rPr lang="ko-KR" altLang="en-US"/>
              <a:t>알콜도수</a:t>
            </a:r>
            <a:r>
              <a:rPr lang="en-US" altLang="ko-KR"/>
              <a:t>, </a:t>
            </a:r>
            <a:r>
              <a:rPr lang="ko-KR" altLang="en-US"/>
              <a:t>와인등급</a:t>
            </a:r>
            <a:r>
              <a:rPr lang="en-US" altLang="ko-KR"/>
              <a:t>(0~10</a:t>
            </a:r>
            <a:r>
              <a:rPr lang="ko-KR" altLang="en-US"/>
              <a:t>등급</a:t>
            </a:r>
            <a:r>
              <a:rPr lang="en-US" altLang="ko-KR"/>
              <a:t>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/>
              <a:t>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0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</a:t>
            </a:r>
            <a:r>
              <a:rPr lang="ko-KR" altLang="en-US"/>
              <a:t>에포크 저장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C271B6B8-0CEF-4AD2-BFD1-CD974736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</p:spPr>
        <p:txBody>
          <a:bodyPr/>
          <a:lstStyle/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앞서 모델을 저장하였는 데</a:t>
            </a:r>
            <a:r>
              <a:rPr lang="en-US" altLang="ko-KR" sz="2200"/>
              <a:t>, 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에포크마다 모델의 정확성 저장</a:t>
            </a: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 b="1"/>
              <a:t>from keras.callbacks import ModelCheckpoint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 b="1"/>
              <a:t># </a:t>
            </a:r>
            <a:r>
              <a:rPr lang="ko-KR" altLang="en-US" sz="2200" b="1"/>
              <a:t>모델 저장 폴더 설정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 b="1"/>
              <a:t>MODEL_DIR = './model/'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 b="1"/>
              <a:t>if not os.path.exists(MODEL_DIR):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 b="1"/>
              <a:t>   os.mkdir(MODEL_DIR)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endParaRPr lang="ko-KR" altLang="en-US" sz="220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63E1DE03-7222-4414-BD90-27F608CB6BFB}"/>
              </a:ext>
            </a:extLst>
          </p:cNvPr>
          <p:cNvSpPr txBox="1">
            <a:spLocks/>
          </p:cNvSpPr>
          <p:nvPr/>
        </p:nvSpPr>
        <p:spPr>
          <a:xfrm>
            <a:off x="6150964" y="3072983"/>
            <a:ext cx="5680400" cy="30188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모델을 저장하려면 </a:t>
            </a:r>
            <a:r>
              <a:rPr lang="en-US" altLang="ko-KR" sz="2200"/>
              <a:t>ModelCheckpoint </a:t>
            </a:r>
            <a:r>
              <a:rPr lang="ko-KR" altLang="en-US" sz="2200"/>
              <a:t>함수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</a:t>
            </a:r>
            <a:r>
              <a:rPr lang="ko-KR" altLang="en-US" sz="2200"/>
              <a:t>그리고 현재 폴더안에 </a:t>
            </a:r>
            <a:r>
              <a:rPr lang="en-US" altLang="ko-KR" sz="2200"/>
              <a:t>model</a:t>
            </a:r>
            <a:r>
              <a:rPr lang="ko-KR" altLang="en-US" sz="2200"/>
              <a:t> 폴더를 만들어 저장하는 데</a:t>
            </a:r>
            <a:r>
              <a:rPr lang="en-US" altLang="ko-KR" sz="2200"/>
              <a:t>, </a:t>
            </a:r>
            <a:r>
              <a:rPr lang="ko-KR" altLang="en-US" sz="2200"/>
              <a:t>폴더가 없다면 새로 만든다</a:t>
            </a:r>
            <a:r>
              <a:rPr lang="en-US" altLang="ko-KR" sz="2200"/>
              <a:t>.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239910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</a:t>
            </a:r>
            <a:r>
              <a:rPr lang="ko-KR" altLang="en-US"/>
              <a:t>에포크 저장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C271B6B8-0CEF-4AD2-BFD1-CD974736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967" y="1536633"/>
            <a:ext cx="5680400" cy="4555200"/>
          </a:xfrm>
        </p:spPr>
        <p:txBody>
          <a:bodyPr/>
          <a:lstStyle/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모델은 </a:t>
            </a:r>
            <a:r>
              <a:rPr lang="en-US" altLang="ko-KR" sz="2200"/>
              <a:t>hdf5</a:t>
            </a:r>
            <a:r>
              <a:rPr lang="ko-KR" altLang="en-US" sz="2200"/>
              <a:t>파일로 저장되며 파일이름은 </a:t>
            </a:r>
            <a:r>
              <a:rPr lang="en-US" altLang="ko-KR" sz="2200"/>
              <a:t>epoch</a:t>
            </a:r>
            <a:r>
              <a:rPr lang="ko-KR" altLang="en-US" sz="2200"/>
              <a:t>와 </a:t>
            </a:r>
            <a:r>
              <a:rPr lang="en-US" altLang="ko-KR" sz="2200"/>
              <a:t>val_loss</a:t>
            </a:r>
            <a:r>
              <a:rPr lang="ko-KR" altLang="en-US" sz="2200"/>
              <a:t>로 구성</a:t>
            </a:r>
            <a:endParaRPr lang="en-US" altLang="ko-KR" sz="2200"/>
          </a:p>
          <a:p>
            <a:pPr>
              <a:lnSpc>
                <a:spcPct val="130000"/>
              </a:lnSpc>
            </a:pPr>
            <a:r>
              <a:rPr lang="en-US" altLang="ko-KR" sz="2000"/>
              <a:t>acc - </a:t>
            </a:r>
            <a:r>
              <a:rPr lang="ko-KR" altLang="en-US" sz="2000"/>
              <a:t>테스트 정확도</a:t>
            </a:r>
            <a:endParaRPr lang="en-US" altLang="ko-KR" sz="2000"/>
          </a:p>
          <a:p>
            <a:pPr>
              <a:lnSpc>
                <a:spcPct val="130000"/>
              </a:lnSpc>
            </a:pPr>
            <a:r>
              <a:rPr lang="en-US" altLang="ko-KR" sz="2000"/>
              <a:t>val_acc - </a:t>
            </a:r>
            <a:r>
              <a:rPr lang="ko-KR" altLang="en-US" sz="2000"/>
              <a:t>테스트셋 정확도</a:t>
            </a:r>
            <a:endParaRPr lang="en-US" altLang="ko-KR" sz="2000"/>
          </a:p>
          <a:p>
            <a:pPr>
              <a:lnSpc>
                <a:spcPct val="130000"/>
              </a:lnSpc>
            </a:pPr>
            <a:r>
              <a:rPr lang="en-US" altLang="ko-KR" sz="2000"/>
              <a:t>val_loss</a:t>
            </a:r>
            <a:r>
              <a:rPr lang="ko-KR" altLang="en-US" sz="2000"/>
              <a:t> </a:t>
            </a:r>
            <a:r>
              <a:rPr lang="en-US" altLang="ko-KR" sz="2000"/>
              <a:t>- </a:t>
            </a:r>
            <a:r>
              <a:rPr lang="ko-KR" altLang="en-US" sz="2000"/>
              <a:t>테스트오차</a:t>
            </a:r>
            <a:endParaRPr lang="en-US" altLang="ko-KR" sz="2000"/>
          </a:p>
          <a:p>
            <a:pPr>
              <a:lnSpc>
                <a:spcPct val="130000"/>
              </a:lnSpc>
            </a:pPr>
            <a:r>
              <a:rPr lang="ko-KR" altLang="en-US" sz="2000"/>
              <a:t> </a:t>
            </a:r>
            <a:r>
              <a:rPr lang="en-US" altLang="ko-KR" sz="2000"/>
              <a:t>loss - </a:t>
            </a:r>
            <a:r>
              <a:rPr lang="ko-KR" altLang="en-US" sz="2000"/>
              <a:t>학습셋오차</a:t>
            </a:r>
            <a:endParaRPr lang="en-US" altLang="ko-KR" sz="2000"/>
          </a:p>
          <a:p>
            <a:pPr>
              <a:lnSpc>
                <a:spcPct val="130000"/>
              </a:lnSpc>
            </a:pPr>
            <a:r>
              <a:rPr lang="en-US" altLang="ko-KR" sz="2000"/>
              <a:t>verbose - 1:</a:t>
            </a:r>
            <a:r>
              <a:rPr lang="ko-KR" altLang="en-US" sz="2000"/>
              <a:t>진행상황 출력</a:t>
            </a:r>
            <a:r>
              <a:rPr lang="en-US" altLang="ko-KR" sz="2000"/>
              <a:t>, 0: </a:t>
            </a:r>
            <a:r>
              <a:rPr lang="ko-KR" altLang="en-US" sz="2000"/>
              <a:t>출력안함</a:t>
            </a:r>
            <a:endParaRPr lang="en-US" altLang="ko-KR" sz="2000"/>
          </a:p>
          <a:p>
            <a:pPr>
              <a:lnSpc>
                <a:spcPct val="130000"/>
              </a:lnSpc>
            </a:pPr>
            <a:r>
              <a:rPr lang="en-US" altLang="ko-KR" sz="2000"/>
              <a:t>save_best_only - </a:t>
            </a:r>
            <a:r>
              <a:rPr lang="ko-KR" altLang="en-US" sz="2000"/>
              <a:t>앞서</a:t>
            </a:r>
            <a:r>
              <a:rPr lang="en-US" altLang="ko-KR" sz="2000"/>
              <a:t> </a:t>
            </a:r>
            <a:r>
              <a:rPr lang="ko-KR" altLang="en-US" sz="2000"/>
              <a:t>실행보다 좋은 결과만 저장하는 경우 </a:t>
            </a:r>
            <a:endParaRPr lang="en-US" altLang="ko-KR" sz="2000"/>
          </a:p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학습할때 마다 </a:t>
            </a:r>
            <a:r>
              <a:rPr lang="en-US" altLang="ko-KR" sz="2200"/>
              <a:t>checkpointer</a:t>
            </a:r>
            <a:r>
              <a:rPr lang="ko-KR" altLang="en-US" sz="2200"/>
              <a:t>의 값을 받아 모델 저장</a:t>
            </a:r>
            <a:r>
              <a:rPr lang="en-US" altLang="ko-KR" sz="2200"/>
              <a:t>. </a:t>
            </a:r>
            <a:endParaRPr lang="ko-KR" altLang="en-US" sz="220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63E1DE03-7222-4414-BD90-27F608CB6BFB}"/>
              </a:ext>
            </a:extLst>
          </p:cNvPr>
          <p:cNvSpPr txBox="1">
            <a:spLocks/>
          </p:cNvSpPr>
          <p:nvPr/>
        </p:nvSpPr>
        <p:spPr>
          <a:xfrm>
            <a:off x="664567" y="1536633"/>
            <a:ext cx="56804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저장 조건 설정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modelpath="./model/{epoch:02d}-{val_loss:.4f}.hdf5“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2200"/>
              <a:t>checkpointer = ModelCheckpoint(filepath=modelpath, monitor='val_loss', verbose=1, save_best_only=True)</a:t>
            </a:r>
          </a:p>
          <a:p>
            <a:pPr marL="152396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2200"/>
              <a:t>    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30078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</a:t>
            </a:r>
            <a:r>
              <a:rPr lang="ko-KR" altLang="en-US"/>
              <a:t>에포크 저장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C271B6B8-0CEF-4AD2-BFD1-CD974736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</p:spPr>
        <p:txBody>
          <a:bodyPr/>
          <a:lstStyle/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실행 및 저장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model.fit(X, Y, validation_split=0.2, epochs=200, batch_size=200, verbose=0, </a:t>
            </a:r>
            <a:r>
              <a:rPr lang="en-US" altLang="ko-KR" sz="2200" b="1"/>
              <a:t>callbacks=[checkpointer]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endParaRPr lang="ko-KR" altLang="en-US" sz="220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63E1DE03-7222-4414-BD90-27F608CB6BFB}"/>
              </a:ext>
            </a:extLst>
          </p:cNvPr>
          <p:cNvSpPr txBox="1">
            <a:spLocks/>
          </p:cNvSpPr>
          <p:nvPr/>
        </p:nvSpPr>
        <p:spPr>
          <a:xfrm>
            <a:off x="6150964" y="1536633"/>
            <a:ext cx="56804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200"/>
              <a:t>fit </a:t>
            </a:r>
            <a:r>
              <a:rPr lang="ko-KR" altLang="en-US" sz="2200"/>
              <a:t>함수는 미리 설정한 체크포인터 함수를 호출한다</a:t>
            </a:r>
            <a:r>
              <a:rPr lang="en-US" altLang="ko-KR" sz="2200"/>
              <a:t>. </a:t>
            </a:r>
            <a:r>
              <a:rPr lang="ko-KR" altLang="en-US" sz="2200"/>
              <a:t>이런 종류의 함수를 콜백함수라고 한다</a:t>
            </a:r>
            <a:r>
              <a:rPr lang="en-US" altLang="ko-KR" sz="2200"/>
              <a:t>.</a:t>
            </a:r>
          </a:p>
          <a:p>
            <a:pPr marL="152396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200"/>
              <a:t>    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7552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4F4354-4E75-47CE-B0AA-624E662D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43" y="3067000"/>
            <a:ext cx="440751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3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14.베스트모델 만들기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99FDE1-6F1A-4758-951B-78B5AE854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95"/>
          <a:stretch/>
        </p:blipFill>
        <p:spPr>
          <a:xfrm>
            <a:off x="901800" y="3198985"/>
            <a:ext cx="4445620" cy="3301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5F9561-417A-48E3-848D-2024D0B82870}"/>
              </a:ext>
            </a:extLst>
          </p:cNvPr>
          <p:cNvSpPr txBox="1"/>
          <p:nvPr/>
        </p:nvSpPr>
        <p:spPr>
          <a:xfrm>
            <a:off x="1918740" y="4315396"/>
            <a:ext cx="2893103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학습진행에 따른 학습셋과 테스트셋의 정확도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889C679E-8D93-4C0F-97B4-85CEAC4870F4}"/>
              </a:ext>
            </a:extLst>
          </p:cNvPr>
          <p:cNvSpPr txBox="1">
            <a:spLocks/>
          </p:cNvSpPr>
          <p:nvPr/>
        </p:nvSpPr>
        <p:spPr>
          <a:xfrm>
            <a:off x="664567" y="1536633"/>
            <a:ext cx="4956744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파란색은 정확도</a:t>
            </a:r>
            <a:r>
              <a:rPr lang="en-US" altLang="ko-KR" sz="2200"/>
              <a:t>, </a:t>
            </a:r>
            <a:r>
              <a:rPr lang="ko-KR" altLang="en-US" sz="2200"/>
              <a:t>빨간색은 오차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학습반복횟수가 너무 적어도</a:t>
            </a:r>
            <a:r>
              <a:rPr lang="en-US" altLang="ko-KR" sz="2200"/>
              <a:t>, </a:t>
            </a:r>
            <a:r>
              <a:rPr lang="ko-KR" altLang="en-US" sz="2200"/>
              <a:t>너무 많아도 과적합이 일어남</a:t>
            </a:r>
            <a:r>
              <a:rPr lang="en-US" altLang="ko-KR" sz="2200"/>
              <a:t>    </a:t>
            </a:r>
            <a:endParaRPr lang="ko-KR" altLang="en-US" sz="2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E2F817A-9F3D-49C4-9FB9-53EBA0175CB4}"/>
              </a:ext>
            </a:extLst>
          </p:cNvPr>
          <p:cNvSpPr/>
          <p:nvPr/>
        </p:nvSpPr>
        <p:spPr>
          <a:xfrm>
            <a:off x="5732919" y="153663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모델 실행 및 저장</a:t>
            </a:r>
          </a:p>
          <a:p>
            <a:r>
              <a:rPr lang="en-US" altLang="ko-KR"/>
              <a:t>history = model.fit(X, Y, validation_split=0.33, epochs=3500, batch_size=500)</a:t>
            </a:r>
          </a:p>
          <a:p>
            <a:endParaRPr lang="en-US" altLang="ko-KR"/>
          </a:p>
          <a:p>
            <a:r>
              <a:rPr lang="en-US" altLang="ko-KR"/>
              <a:t># y_vloss</a:t>
            </a:r>
            <a:r>
              <a:rPr lang="ko-KR" altLang="en-US"/>
              <a:t>에 테스트셋으로 실험 결과의 오차 값을 저장</a:t>
            </a:r>
          </a:p>
          <a:p>
            <a:r>
              <a:rPr lang="en-US" altLang="ko-KR"/>
              <a:t>y_vloss=history.history['val_loss']</a:t>
            </a:r>
          </a:p>
          <a:p>
            <a:endParaRPr lang="en-US" altLang="ko-KR"/>
          </a:p>
          <a:p>
            <a:r>
              <a:rPr lang="en-US" altLang="ko-KR"/>
              <a:t># y_acc </a:t>
            </a:r>
            <a:r>
              <a:rPr lang="ko-KR" altLang="en-US"/>
              <a:t>에 학습 셋으로 측정한 정확도의 값을 저장</a:t>
            </a:r>
          </a:p>
          <a:p>
            <a:r>
              <a:rPr lang="en-US" altLang="ko-KR"/>
              <a:t>y_acc=history.history['acc']</a:t>
            </a:r>
          </a:p>
          <a:p>
            <a:endParaRPr lang="en-US" altLang="ko-KR"/>
          </a:p>
          <a:p>
            <a:r>
              <a:rPr lang="en-US" altLang="ko-KR"/>
              <a:t># x</a:t>
            </a:r>
            <a:r>
              <a:rPr lang="ko-KR" altLang="en-US"/>
              <a:t>값을 지정하고 정확도를 파란색으로</a:t>
            </a:r>
            <a:r>
              <a:rPr lang="en-US" altLang="ko-KR"/>
              <a:t>, </a:t>
            </a:r>
            <a:r>
              <a:rPr lang="ko-KR" altLang="en-US"/>
              <a:t>오차를 빨간색으로 표시</a:t>
            </a:r>
          </a:p>
          <a:p>
            <a:r>
              <a:rPr lang="en-US" altLang="ko-KR"/>
              <a:t>x_len = numpy.arange(len(y_acc))</a:t>
            </a:r>
          </a:p>
          <a:p>
            <a:r>
              <a:rPr lang="en-US" altLang="ko-KR"/>
              <a:t>plt.plot(x_len, y_vloss, "o", c="red", markersize=3)</a:t>
            </a:r>
          </a:p>
          <a:p>
            <a:r>
              <a:rPr lang="en-US" altLang="ko-KR"/>
              <a:t>plt.plot(x_len, y_acc, "o", c="blue", markersize=3)</a:t>
            </a:r>
          </a:p>
          <a:p>
            <a:endParaRPr lang="en-US" altLang="ko-KR"/>
          </a:p>
          <a:p>
            <a:r>
              <a:rPr lang="en-US" altLang="ko-KR"/>
              <a:t>plt.show()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00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14.베스트모델 만들기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60367A-7812-41C7-A22B-98F78130E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65"/>
          <a:stretch/>
        </p:blipFill>
        <p:spPr>
          <a:xfrm>
            <a:off x="3523892" y="2145195"/>
            <a:ext cx="5144217" cy="3371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9F9FF9-8C62-4625-B71D-1561522C4FE5}"/>
              </a:ext>
            </a:extLst>
          </p:cNvPr>
          <p:cNvSpPr txBox="1"/>
          <p:nvPr/>
        </p:nvSpPr>
        <p:spPr>
          <a:xfrm>
            <a:off x="2728210" y="1620540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학습이 진행될 수록 학습셋의 정확도는 높아가고 테스트셋은 과적합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6722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BEDF1BC-0073-4D9A-86B1-C53EA74E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39" y="1523912"/>
            <a:ext cx="7328923" cy="49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842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454905B-8B10-442D-9072-2BD75DD5D7CA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727959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데이터셋 확인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import pandas as pd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url="https://raw.githubusercontent.com/jimsjoo/DL/master/dataset/housing.csv"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df = pd.read_csv(url, delim_whitespace=True, header=None)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df.info()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df.head()</a:t>
            </a:r>
          </a:p>
        </p:txBody>
      </p:sp>
    </p:spTree>
    <p:extLst>
      <p:ext uri="{BB962C8B-B14F-4D97-AF65-F5344CB8AC3E}">
        <p14:creationId xmlns:p14="http://schemas.microsoft.com/office/powerpoint/2010/main" xmlns="" val="1998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9AB39ABB-B116-4CF8-B013-4857204E8025}"/>
              </a:ext>
            </a:extLst>
          </p:cNvPr>
          <p:cNvSpPr txBox="1">
            <a:spLocks/>
          </p:cNvSpPr>
          <p:nvPr/>
        </p:nvSpPr>
        <p:spPr>
          <a:xfrm>
            <a:off x="839449" y="1536633"/>
            <a:ext cx="10088381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샘플수 </a:t>
            </a:r>
            <a:r>
              <a:rPr lang="en-US" altLang="ko-KR" sz="2200"/>
              <a:t>: 506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클래스 </a:t>
            </a:r>
            <a:r>
              <a:rPr lang="en-US" altLang="ko-KR" sz="2200"/>
              <a:t>: </a:t>
            </a:r>
            <a:r>
              <a:rPr lang="ko-KR" altLang="en-US" sz="2200"/>
              <a:t>가격</a:t>
            </a:r>
            <a:r>
              <a:rPr lang="en-US" altLang="ko-KR" sz="2200"/>
              <a:t>(13</a:t>
            </a:r>
            <a:r>
              <a:rPr lang="ko-KR" altLang="en-US" sz="2200"/>
              <a:t>번 컬럼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속성 </a:t>
            </a:r>
            <a:r>
              <a:rPr lang="en-US" altLang="ko-KR" sz="2200"/>
              <a:t>: 13</a:t>
            </a:r>
            <a:r>
              <a:rPr lang="ko-KR" altLang="en-US" sz="2200"/>
              <a:t>개</a:t>
            </a:r>
            <a:r>
              <a:rPr lang="en-US" altLang="ko-KR" sz="2200"/>
              <a:t>(0~12</a:t>
            </a:r>
            <a:r>
              <a:rPr lang="ko-KR" altLang="en-US" sz="2200"/>
              <a:t>번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1800"/>
              <a:t>CRIM(</a:t>
            </a:r>
            <a:r>
              <a:rPr lang="ko-KR" altLang="en-US" sz="1800"/>
              <a:t>인구</a:t>
            </a:r>
            <a:r>
              <a:rPr lang="en-US" altLang="ko-KR" sz="1800"/>
              <a:t>1</a:t>
            </a:r>
            <a:r>
              <a:rPr lang="ko-KR" altLang="en-US" sz="1800"/>
              <a:t>인당 범죄건수</a:t>
            </a:r>
            <a:r>
              <a:rPr lang="en-US" altLang="ko-KR" sz="1800"/>
              <a:t>), ZN(25,000</a:t>
            </a:r>
            <a:r>
              <a:rPr lang="ko-KR" altLang="en-US" sz="1800"/>
              <a:t>평방피트이상의 주거구역비율</a:t>
            </a:r>
            <a:r>
              <a:rPr lang="en-US" altLang="ko-KR" sz="1800"/>
              <a:t>), INDUS(</a:t>
            </a:r>
            <a:r>
              <a:rPr lang="ko-KR" altLang="en-US" sz="1800"/>
              <a:t>소매업외 상업지역면적비율</a:t>
            </a:r>
            <a:r>
              <a:rPr lang="en-US" altLang="ko-KR" sz="1800"/>
              <a:t>), CHAS(</a:t>
            </a:r>
            <a:r>
              <a:rPr lang="ko-KR" altLang="en-US" sz="1800"/>
              <a:t>찰스강 위치</a:t>
            </a:r>
            <a:r>
              <a:rPr lang="en-US" altLang="ko-KR" sz="1800"/>
              <a:t>, 1:</a:t>
            </a:r>
            <a:r>
              <a:rPr lang="ko-KR" altLang="en-US" sz="1800"/>
              <a:t>강주변</a:t>
            </a:r>
            <a:r>
              <a:rPr lang="en-US" altLang="ko-KR" sz="1800"/>
              <a:t>, 0:</a:t>
            </a:r>
            <a:r>
              <a:rPr lang="ko-KR" altLang="en-US" sz="1800"/>
              <a:t>이외</a:t>
            </a:r>
            <a:r>
              <a:rPr lang="en-US" altLang="ko-KR" sz="1800"/>
              <a:t>), NOX(</a:t>
            </a:r>
            <a:r>
              <a:rPr lang="ko-KR" altLang="en-US" sz="1800"/>
              <a:t>일산화질소농도</a:t>
            </a:r>
            <a:r>
              <a:rPr lang="en-US" altLang="ko-KR" sz="1800"/>
              <a:t>), RM(</a:t>
            </a:r>
            <a:r>
              <a:rPr lang="ko-KR" altLang="en-US" sz="1800"/>
              <a:t>집의 평균방개수</a:t>
            </a:r>
            <a:r>
              <a:rPr lang="en-US" altLang="ko-KR" sz="1800"/>
              <a:t>), AGE(1940</a:t>
            </a:r>
            <a:r>
              <a:rPr lang="ko-KR" altLang="en-US" sz="1800"/>
              <a:t>년 이전에 지어진 비율</a:t>
            </a:r>
            <a:r>
              <a:rPr lang="en-US" altLang="ko-KR" sz="1800"/>
              <a:t>), DIS(5</a:t>
            </a:r>
            <a:r>
              <a:rPr lang="ko-KR" altLang="en-US" sz="1800"/>
              <a:t>대 보스턴내 고용시설과의 거리</a:t>
            </a:r>
            <a:r>
              <a:rPr lang="en-US" altLang="ko-KR" sz="1800"/>
              <a:t>), RAD(</a:t>
            </a:r>
            <a:r>
              <a:rPr lang="ko-KR" altLang="en-US" sz="1800"/>
              <a:t>순환고속도로 접근성</a:t>
            </a:r>
            <a:r>
              <a:rPr lang="en-US" altLang="ko-KR" sz="1800"/>
              <a:t>), TAX($10,000</a:t>
            </a:r>
            <a:r>
              <a:rPr lang="ko-KR" altLang="en-US" sz="1800"/>
              <a:t>당 부동산세 총계</a:t>
            </a:r>
            <a:r>
              <a:rPr lang="en-US" altLang="ko-KR" sz="1800"/>
              <a:t>), PTRATIO(</a:t>
            </a:r>
            <a:r>
              <a:rPr lang="ko-KR" altLang="en-US" sz="1800"/>
              <a:t>지역별 학생</a:t>
            </a:r>
            <a:r>
              <a:rPr lang="en-US" altLang="ko-KR" sz="1800"/>
              <a:t>/</a:t>
            </a:r>
            <a:r>
              <a:rPr lang="ko-KR" altLang="en-US" sz="1800"/>
              <a:t>교사비율</a:t>
            </a:r>
            <a:r>
              <a:rPr lang="en-US" altLang="ko-KR" sz="1800"/>
              <a:t>), B(</a:t>
            </a:r>
            <a:r>
              <a:rPr lang="ko-KR" altLang="en-US" sz="1800"/>
              <a:t>지역별 흑인비율</a:t>
            </a:r>
            <a:r>
              <a:rPr lang="en-US" altLang="ko-KR" sz="1800"/>
              <a:t>), LSTAT(</a:t>
            </a:r>
            <a:r>
              <a:rPr lang="ko-KR" altLang="en-US" sz="1800"/>
              <a:t>저급여종사자 비율</a:t>
            </a:r>
            <a:r>
              <a:rPr lang="en-US" altLang="ko-KR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405071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454905B-8B10-442D-9072-2BD75DD5D7CA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속성과 클래스를 분리하고</a:t>
            </a:r>
            <a:r>
              <a:rPr lang="en-US" altLang="ko-KR" sz="2200"/>
              <a:t>, </a:t>
            </a:r>
            <a:r>
              <a:rPr lang="ko-KR" altLang="en-US" sz="2200"/>
              <a:t>훈련용 데이터셋</a:t>
            </a:r>
            <a:r>
              <a:rPr lang="en-US" altLang="ko-KR" sz="2200"/>
              <a:t>/</a:t>
            </a:r>
            <a:r>
              <a:rPr lang="ko-KR" altLang="en-US" sz="2200"/>
              <a:t>검증용 데이터셋을 </a:t>
            </a:r>
            <a:r>
              <a:rPr lang="en-US" altLang="ko-KR" sz="2200"/>
              <a:t>7:3</a:t>
            </a:r>
            <a:r>
              <a:rPr lang="ko-KR" altLang="en-US" sz="2200"/>
              <a:t>의 비율로 분할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dataset = df.values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X = dataset[:,0:13]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 = dataset[:,13]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X_train, X_test, Y_train, Y_test = train_test_split(X, Y, test_size=0.3, random_state=seed)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4963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454905B-8B10-442D-9072-2BD75DD5D7CA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선형회귀는 참</a:t>
            </a:r>
            <a:r>
              <a:rPr lang="en-US" altLang="ko-KR" sz="2200"/>
              <a:t>/</a:t>
            </a:r>
            <a:r>
              <a:rPr lang="ko-KR" altLang="en-US" sz="2200"/>
              <a:t>거짓 구분 문제가 아님</a:t>
            </a:r>
            <a:r>
              <a:rPr lang="en-US" altLang="ko-KR" sz="2200"/>
              <a:t>.</a:t>
            </a:r>
            <a:r>
              <a:rPr lang="ko-KR" altLang="en-US" sz="2200"/>
              <a:t> 마지막 출력층에 활성화함수를 지정 안함</a:t>
            </a:r>
            <a:r>
              <a:rPr lang="en-US" altLang="ko-KR" sz="2200"/>
              <a:t>.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 = Sequential()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model.add(Dense(30, input_dim=13, activation='relu'))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model.add(Dense(6, activation='relu'))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model.add(Dense(1))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24687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454905B-8B10-442D-9072-2BD75DD5D7CA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모델을 설정</a:t>
            </a:r>
            <a:r>
              <a:rPr lang="en-US" altLang="ko-KR" sz="2200"/>
              <a:t>(</a:t>
            </a:r>
            <a:r>
              <a:rPr lang="ko-KR" altLang="en-US" sz="2200"/>
              <a:t>손실함수</a:t>
            </a:r>
            <a:r>
              <a:rPr lang="en-US" altLang="ko-KR" sz="2200"/>
              <a:t>, </a:t>
            </a:r>
            <a:r>
              <a:rPr lang="ko-KR" altLang="en-US" sz="2200"/>
              <a:t>손실최적화 함수 지정</a:t>
            </a:r>
            <a:r>
              <a:rPr lang="en-US" altLang="ko-KR" sz="2200"/>
              <a:t>)</a:t>
            </a:r>
            <a:r>
              <a:rPr lang="ko-KR" altLang="en-US" sz="2200"/>
              <a:t>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model.compile(loss=</a:t>
            </a:r>
            <a:r>
              <a:rPr lang="ko-KR" altLang="en-US" sz="2200"/>
              <a:t>＇</a:t>
            </a:r>
            <a:r>
              <a:rPr lang="en-US" altLang="ko-KR" sz="2200"/>
              <a:t>mean_squared_error</a:t>
            </a:r>
            <a:r>
              <a:rPr lang="ko-KR" altLang="en-US" sz="2200"/>
              <a:t>＇</a:t>
            </a:r>
            <a:r>
              <a:rPr lang="en-US" altLang="ko-KR" sz="2200"/>
              <a:t>,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          optimizer=</a:t>
            </a:r>
            <a:r>
              <a:rPr lang="ko-KR" altLang="en-US" sz="2200"/>
              <a:t>＇</a:t>
            </a:r>
            <a:r>
              <a:rPr lang="en-US" altLang="ko-KR" sz="2200"/>
              <a:t>adam</a:t>
            </a:r>
            <a:r>
              <a:rPr lang="ko-KR" altLang="en-US" sz="2200"/>
              <a:t>＇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훈련</a:t>
            </a:r>
            <a:r>
              <a:rPr lang="en-US" altLang="ko-KR" sz="2200"/>
              <a:t>(200</a:t>
            </a:r>
            <a:r>
              <a:rPr lang="ko-KR" altLang="en-US" sz="2200"/>
              <a:t>번 실행</a:t>
            </a:r>
            <a:r>
              <a:rPr lang="en-US" altLang="ko-KR" sz="2200"/>
              <a:t>, </a:t>
            </a:r>
            <a:r>
              <a:rPr lang="ko-KR" altLang="en-US" sz="2200"/>
              <a:t>데이터는 한번에 </a:t>
            </a:r>
            <a:r>
              <a:rPr lang="en-US" altLang="ko-KR" sz="2200"/>
              <a:t>10</a:t>
            </a:r>
            <a:r>
              <a:rPr lang="ko-KR" altLang="en-US" sz="2200"/>
              <a:t>개씩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model.fit(X_train, Y_train, epochs=200, batch_size=10)</a:t>
            </a:r>
          </a:p>
        </p:txBody>
      </p:sp>
    </p:spTree>
    <p:extLst>
      <p:ext uri="{BB962C8B-B14F-4D97-AF65-F5344CB8AC3E}">
        <p14:creationId xmlns:p14="http://schemas.microsoft.com/office/powerpoint/2010/main" xmlns="" val="23108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15.선형회귀 적용하기</a:t>
            </a:r>
            <a:endParaRPr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454905B-8B10-442D-9072-2BD75DD5D7CA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예측 값과 실제 값의 비교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Y_prediction = model.predict(X_test).flatten()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for i in range(10):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label = Y_test[i]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prediction = Y_prediction[i]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print("</a:t>
            </a:r>
            <a:r>
              <a:rPr lang="ko-KR" altLang="en-US" sz="2200"/>
              <a:t>실제가격</a:t>
            </a:r>
            <a:r>
              <a:rPr lang="en-US" altLang="ko-KR" sz="2200"/>
              <a:t>: {:.3f}, </a:t>
            </a:r>
            <a:r>
              <a:rPr lang="ko-KR" altLang="en-US" sz="2200"/>
              <a:t>예상가격</a:t>
            </a:r>
            <a:r>
              <a:rPr lang="en-US" altLang="ko-KR" sz="2200"/>
              <a:t>: {:.3f}".format(label, prediction))</a:t>
            </a:r>
            <a:endParaRPr lang="ko-KR" altLang="en-US"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C12A046-3182-4F95-AC71-05C75859A9FC}"/>
              </a:ext>
            </a:extLst>
          </p:cNvPr>
          <p:cNvSpPr txBox="1"/>
          <p:nvPr/>
        </p:nvSpPr>
        <p:spPr>
          <a:xfrm>
            <a:off x="6595672" y="1118179"/>
            <a:ext cx="4931762" cy="308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모델의 학습후 검증용 테이터셋으로 예측값과 실제값을 비교</a:t>
            </a:r>
            <a:endParaRPr lang="en-US" altLang="ko-KR" sz="2200"/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flatten()</a:t>
            </a:r>
            <a:r>
              <a:rPr lang="ko-KR" altLang="en-US" sz="2200"/>
              <a:t>함수는 데이터배열을 </a:t>
            </a:r>
            <a:r>
              <a:rPr lang="en-US" altLang="ko-KR" sz="2200"/>
              <a:t>1</a:t>
            </a:r>
            <a:r>
              <a:rPr lang="ko-KR" altLang="en-US" sz="2200"/>
              <a:t>차원으로 변환하여 읽기 쉽게 만들어줌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18993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16.딥러닝 활용</a:t>
            </a:r>
            <a:endParaRPr/>
          </a:p>
        </p:txBody>
      </p:sp>
      <p:sp>
        <p:nvSpPr>
          <p:cNvPr id="712" name="Google Shape;712;p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8496155-AF55-460C-916B-B069A4F6C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88" y="1955595"/>
            <a:ext cx="7341624" cy="29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0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1BBA47-7F7A-431E-9CBC-4420B8F55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40"/>
          <a:stretch/>
        </p:blipFill>
        <p:spPr>
          <a:xfrm>
            <a:off x="3828734" y="1288753"/>
            <a:ext cx="4534533" cy="38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7769926" y="1536633"/>
            <a:ext cx="4006473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/>
              <a:t>MNIST </a:t>
            </a:r>
            <a:r>
              <a:rPr lang="ko-KR" altLang="en-US"/>
              <a:t>데이터셋</a:t>
            </a:r>
            <a:endParaRPr lang="en-US" altLang="ko-KR"/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/>
              <a:t>7</a:t>
            </a:r>
            <a:r>
              <a:rPr lang="ko-KR" altLang="en-US"/>
              <a:t>만개의 글자이미지에 </a:t>
            </a:r>
            <a:r>
              <a:rPr lang="en-US" altLang="ko-KR"/>
              <a:t>0~9</a:t>
            </a:r>
            <a:r>
              <a:rPr lang="ko-KR" altLang="en-US"/>
              <a:t>까지의 이름표를 붙인 데이터셋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920F36-0426-48B9-AD86-E37FB87A7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4"/>
          <a:stretch/>
        </p:blipFill>
        <p:spPr>
          <a:xfrm>
            <a:off x="415600" y="1866413"/>
            <a:ext cx="7354327" cy="41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72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307CF0-F8B0-46C4-8259-0703B333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/>
              <a:t>16.이미지 인식 CNN</a:t>
            </a:r>
            <a:endParaRPr lang="ko-KR" altLang="en-US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5977506-5023-4893-BC4F-1EFBC8E21EFB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케라스 데이터셋 임포트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from keras.datasets import mnist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MNIST</a:t>
            </a:r>
            <a:r>
              <a:rPr lang="ko-KR" altLang="en-US" sz="2200"/>
              <a:t>데이터셋 불러오기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(X_train, Y_class_train), (X_test, Y_class_test) = mnist.load_data()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이미지데이터는 </a:t>
            </a:r>
            <a:r>
              <a:rPr lang="en-US" altLang="ko-KR" sz="2200"/>
              <a:t>X, </a:t>
            </a:r>
            <a:r>
              <a:rPr lang="ko-KR" altLang="en-US" sz="2200"/>
              <a:t>이미지에 </a:t>
            </a:r>
            <a:r>
              <a:rPr lang="en-US" altLang="ko-KR" sz="2200"/>
              <a:t>0~9</a:t>
            </a:r>
            <a:r>
              <a:rPr lang="ko-KR" altLang="en-US" sz="2200"/>
              <a:t>까지 이름표를 붙인 걸 </a:t>
            </a:r>
            <a:r>
              <a:rPr lang="en-US" altLang="ko-KR" sz="2200"/>
              <a:t>Y_class</a:t>
            </a:r>
            <a:r>
              <a:rPr lang="ko-KR" altLang="en-US" sz="2200"/>
              <a:t>로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훈련용 </a:t>
            </a:r>
            <a:r>
              <a:rPr lang="en-US" altLang="ko-KR" sz="2200"/>
              <a:t>: X_train, X_test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테스트용 </a:t>
            </a:r>
            <a:r>
              <a:rPr lang="en-US" altLang="ko-KR" sz="2200"/>
              <a:t>: Y_class_train , Y_class_test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26176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307CF0-F8B0-46C4-8259-0703B333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/>
              <a:t>16.이미지 인식 CNN</a:t>
            </a:r>
            <a:endParaRPr lang="ko-KR" altLang="en-US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xmlns="" id="{85977506-5023-4893-BC4F-1EFBC8E21EFB}"/>
              </a:ext>
            </a:extLst>
          </p:cNvPr>
          <p:cNvSpPr txBox="1">
            <a:spLocks/>
          </p:cNvSpPr>
          <p:nvPr/>
        </p:nvSpPr>
        <p:spPr>
          <a:xfrm>
            <a:off x="664566" y="1536633"/>
            <a:ext cx="10503105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70,000</a:t>
            </a:r>
            <a:r>
              <a:rPr lang="ko-KR" altLang="en-US" sz="2200"/>
              <a:t>개의 데이터중 학습용 </a:t>
            </a:r>
            <a:r>
              <a:rPr lang="en-US" altLang="ko-KR" sz="2200"/>
              <a:t>60,000 + </a:t>
            </a:r>
            <a:r>
              <a:rPr lang="ko-KR" altLang="en-US" sz="2200"/>
              <a:t>검증용 </a:t>
            </a:r>
            <a:r>
              <a:rPr lang="en-US" altLang="ko-KR" sz="2200"/>
              <a:t>10,000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print("</a:t>
            </a:r>
            <a:r>
              <a:rPr lang="ko-KR" altLang="en-US" sz="2200"/>
              <a:t>학습셋 이미지 수 </a:t>
            </a:r>
            <a:r>
              <a:rPr lang="en-US" altLang="ko-KR" sz="2200"/>
              <a:t>: %d </a:t>
            </a:r>
            <a:r>
              <a:rPr lang="ko-KR" altLang="en-US" sz="2200"/>
              <a:t>개</a:t>
            </a:r>
            <a:r>
              <a:rPr lang="en-US" altLang="ko-KR" sz="2200"/>
              <a:t>" % (X_train.shape[0]))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print("</a:t>
            </a:r>
            <a:r>
              <a:rPr lang="ko-KR" altLang="en-US" sz="2200"/>
              <a:t>테스트셋 이미지 수 </a:t>
            </a:r>
            <a:r>
              <a:rPr lang="en-US" altLang="ko-KR" sz="2200"/>
              <a:t>: %d </a:t>
            </a:r>
            <a:r>
              <a:rPr lang="ko-KR" altLang="en-US" sz="2200"/>
              <a:t>개</a:t>
            </a:r>
            <a:r>
              <a:rPr lang="en-US" altLang="ko-KR" sz="2200"/>
              <a:t>" % (X_test.shape[0]))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</a:t>
            </a:r>
            <a:r>
              <a:rPr lang="ko-KR" altLang="en-US" sz="2200"/>
              <a:t>이미지를 확인해보자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그래프로 확인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import matplotlib.pyplot as plt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plt.imshow(X_train[0], cmap='Greys')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plt.show()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17313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93538A-695A-45F2-A043-2A3ADF73C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20"/>
          <a:stretch/>
        </p:blipFill>
        <p:spPr>
          <a:xfrm>
            <a:off x="415600" y="1536633"/>
            <a:ext cx="4458323" cy="4354501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4873923" y="1536633"/>
            <a:ext cx="6698484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이미지는 </a:t>
            </a:r>
            <a:r>
              <a:rPr lang="en-US" altLang="ko-KR" sz="2200"/>
              <a:t>28x28 </a:t>
            </a:r>
            <a:r>
              <a:rPr lang="ko-KR" altLang="en-US" sz="2200"/>
              <a:t>픽셀</a:t>
            </a:r>
            <a:r>
              <a:rPr lang="en-US" altLang="ko-KR" sz="2200"/>
              <a:t>(</a:t>
            </a:r>
            <a:r>
              <a:rPr lang="ko-KR" altLang="en-US" sz="2200"/>
              <a:t>총 </a:t>
            </a:r>
            <a:r>
              <a:rPr lang="en-US" altLang="ko-KR" sz="2200"/>
              <a:t>784</a:t>
            </a:r>
            <a:r>
              <a:rPr lang="ko-KR" altLang="en-US" sz="2200"/>
              <a:t>개 픽셀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각 픽셀은 </a:t>
            </a:r>
            <a:r>
              <a:rPr lang="en-US" altLang="ko-KR" sz="2200"/>
              <a:t>0~255 </a:t>
            </a:r>
            <a:r>
              <a:rPr lang="ko-KR" altLang="en-US" sz="2200"/>
              <a:t>밝기 값</a:t>
            </a:r>
            <a:r>
              <a:rPr lang="en-US" altLang="ko-KR" sz="2200"/>
              <a:t>(0: </a:t>
            </a:r>
            <a:r>
              <a:rPr lang="ko-KR" altLang="en-US" sz="2200"/>
              <a:t>흰색</a:t>
            </a:r>
            <a:r>
              <a:rPr lang="en-US" altLang="ko-KR" sz="2200"/>
              <a:t>, 255:</a:t>
            </a:r>
            <a:r>
              <a:rPr lang="ko-KR" altLang="en-US" sz="2200"/>
              <a:t>검은색</a:t>
            </a:r>
            <a:r>
              <a:rPr lang="en-US" altLang="ko-KR" sz="2200"/>
              <a:t>)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코드로 확인해보자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for x in X_train[0]: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    for i in x: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        sys.stdout.write('%d\t' % i)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    sys.stdout.write('\n')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9600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6313484" y="1536633"/>
            <a:ext cx="5462916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2200"/>
              <a:t># X_train[0]</a:t>
            </a:r>
            <a:r>
              <a:rPr lang="ko-KR" altLang="en-US" sz="2200"/>
              <a:t>의 정답에 해당하는 클래스 값 </a:t>
            </a:r>
            <a:r>
              <a:rPr lang="en-US" altLang="ko-KR" sz="2200"/>
              <a:t>Y_class_train[0]</a:t>
            </a:r>
            <a:r>
              <a:rPr lang="ko-KR" altLang="en-US" sz="2200"/>
              <a:t>를 확인</a:t>
            </a:r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sz="2200"/>
              <a:t>print("class : %d " % (Y_class_train[0]))</a:t>
            </a:r>
            <a:endParaRPr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8F17D6-7FD4-4CB0-8CAA-41DF7C1B2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7"/>
          <a:stretch/>
        </p:blipFill>
        <p:spPr>
          <a:xfrm>
            <a:off x="415600" y="1510173"/>
            <a:ext cx="5897884" cy="47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45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이미지 </a:t>
            </a:r>
            <a:r>
              <a:rPr lang="en-US" altLang="ko-KR" sz="2200"/>
              <a:t>28x28 (</a:t>
            </a:r>
            <a:r>
              <a:rPr lang="ko-KR" altLang="en-US" sz="2200"/>
              <a:t>총 </a:t>
            </a:r>
            <a:r>
              <a:rPr lang="en-US" altLang="ko-KR" sz="2200"/>
              <a:t>784</a:t>
            </a:r>
            <a:r>
              <a:rPr lang="ko-KR" altLang="en-US" sz="2200"/>
              <a:t>개 픽셀</a:t>
            </a:r>
            <a:r>
              <a:rPr lang="en-US" altLang="ko-KR" sz="2200"/>
              <a:t>)</a:t>
            </a:r>
            <a:r>
              <a:rPr lang="ko-KR" altLang="en-US" sz="2200"/>
              <a:t>개의</a:t>
            </a:r>
            <a:r>
              <a:rPr lang="en-US" altLang="ko-KR" sz="2200"/>
              <a:t> </a:t>
            </a:r>
            <a:r>
              <a:rPr lang="ko-KR" altLang="en-US" sz="2200"/>
              <a:t>속성을 가지고 클래스 </a:t>
            </a:r>
            <a:r>
              <a:rPr lang="en-US" altLang="ko-KR" sz="2200"/>
              <a:t>0~9</a:t>
            </a:r>
            <a:r>
              <a:rPr lang="ko-KR" altLang="en-US" sz="2200"/>
              <a:t>중 하나를 맞히는 문제</a:t>
            </a: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reshape()</a:t>
            </a:r>
            <a:r>
              <a:rPr lang="ko-KR" altLang="en-US" sz="2200"/>
              <a:t>함수로 가로</a:t>
            </a:r>
            <a:r>
              <a:rPr lang="en-US" altLang="ko-KR" sz="2200"/>
              <a:t>28, </a:t>
            </a:r>
            <a:r>
              <a:rPr lang="ko-KR" altLang="en-US" sz="2200"/>
              <a:t>세로</a:t>
            </a:r>
            <a:r>
              <a:rPr lang="en-US" altLang="ko-KR" sz="2200"/>
              <a:t>28</a:t>
            </a:r>
            <a:r>
              <a:rPr lang="ko-KR" altLang="en-US" sz="2200"/>
              <a:t>의 </a:t>
            </a:r>
            <a:r>
              <a:rPr lang="en-US" altLang="ko-KR" sz="2200"/>
              <a:t>2</a:t>
            </a:r>
            <a:r>
              <a:rPr lang="ko-KR" altLang="en-US" sz="2200"/>
              <a:t>차원 배열을 </a:t>
            </a:r>
            <a:r>
              <a:rPr lang="en-US" altLang="ko-KR" sz="2200"/>
              <a:t>784</a:t>
            </a:r>
            <a:r>
              <a:rPr lang="ko-KR" altLang="en-US" sz="2200"/>
              <a:t>개의 </a:t>
            </a:r>
            <a:r>
              <a:rPr lang="en-US" altLang="ko-KR" sz="2200"/>
              <a:t>1</a:t>
            </a:r>
            <a:r>
              <a:rPr lang="ko-KR" altLang="en-US" sz="2200"/>
              <a:t>차원 배열로 변환</a:t>
            </a: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차원 변환 과정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X_train = X_train.reshape(X_train.shape[0], 784)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X_train = X_train.astype('float64')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en-US" altLang="ko-KR" sz="2200"/>
              <a:t>X_train = X_train / 255</a:t>
            </a:r>
          </a:p>
          <a:p>
            <a:pPr marL="152396" indent="0">
              <a:lnSpc>
                <a:spcPct val="130000"/>
              </a:lnSpc>
              <a:buNone/>
            </a:pPr>
            <a:r>
              <a:rPr lang="ko-KR" altLang="en-US" sz="2200"/>
              <a:t>그리고 </a:t>
            </a:r>
            <a:r>
              <a:rPr lang="en-US" altLang="ko-KR" sz="2200"/>
              <a:t>0~1</a:t>
            </a:r>
            <a:r>
              <a:rPr lang="ko-KR" altLang="en-US" sz="2200"/>
              <a:t>사이의 정규화를 하기 위해 </a:t>
            </a:r>
            <a:r>
              <a:rPr lang="en-US" altLang="ko-KR" sz="2200"/>
              <a:t>255</a:t>
            </a:r>
            <a:r>
              <a:rPr lang="ko-KR" altLang="en-US" sz="2200"/>
              <a:t>로 나눈다</a:t>
            </a:r>
            <a:r>
              <a:rPr lang="en-US" altLang="ko-KR" sz="2200"/>
              <a:t>.</a:t>
            </a:r>
          </a:p>
          <a:p>
            <a:pPr marL="152396" indent="0">
              <a:lnSpc>
                <a:spcPct val="130000"/>
              </a:lnSpc>
              <a:buNone/>
            </a:pP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21681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원</a:t>
            </a:r>
            <a:r>
              <a:rPr lang="en-US" altLang="ko-KR" sz="2200"/>
              <a:t>-</a:t>
            </a:r>
            <a:r>
              <a:rPr lang="ko-KR" altLang="en-US" sz="2200"/>
              <a:t>핫 인코딩을 기억하시나요</a:t>
            </a:r>
            <a:r>
              <a:rPr lang="en-US" altLang="ko-KR" sz="2200"/>
              <a:t>? </a:t>
            </a:r>
            <a:r>
              <a:rPr lang="ko-KR" altLang="en-US" sz="2200"/>
              <a:t>손글씨 클래스 </a:t>
            </a:r>
            <a:r>
              <a:rPr lang="en-US" altLang="ko-KR" sz="2200"/>
              <a:t>0~9</a:t>
            </a:r>
            <a:r>
              <a:rPr lang="ko-KR" altLang="en-US" sz="2200"/>
              <a:t>까지의 정수값은 </a:t>
            </a:r>
            <a:r>
              <a:rPr lang="en-US" altLang="ko-KR" sz="2200"/>
              <a:t>0/1</a:t>
            </a:r>
            <a:r>
              <a:rPr lang="ko-KR" altLang="en-US" sz="2200"/>
              <a:t>로 구성된 벡터로 변환해야 한다</a:t>
            </a:r>
            <a:r>
              <a:rPr lang="en-US" altLang="ko-KR" sz="2200"/>
              <a:t>.</a:t>
            </a:r>
            <a:r>
              <a:rPr lang="ko-KR" altLang="en-US" sz="2200"/>
              <a:t> </a:t>
            </a:r>
            <a:r>
              <a:rPr lang="en-US" altLang="ko-KR" sz="2200"/>
              <a:t>to_categorical()</a:t>
            </a:r>
            <a:r>
              <a:rPr lang="ko-KR" altLang="en-US" sz="2200"/>
              <a:t>를 사용한다</a:t>
            </a:r>
            <a:endParaRPr lang="en-US" altLang="ko-KR" sz="2200"/>
          </a:p>
          <a:p>
            <a:pPr marL="152396" indent="0" algn="ctr">
              <a:lnSpc>
                <a:spcPct val="150000"/>
              </a:lnSpc>
              <a:buNone/>
            </a:pPr>
            <a:r>
              <a:rPr lang="en-US" altLang="ko-KR" sz="2200"/>
              <a:t>3 → [0010000000]</a:t>
            </a:r>
          </a:p>
          <a:p>
            <a:pPr marL="152396" indent="0" algn="ctr">
              <a:lnSpc>
                <a:spcPct val="150000"/>
              </a:lnSpc>
              <a:buNone/>
            </a:pPr>
            <a:r>
              <a:rPr lang="en-US" altLang="ko-KR" sz="2200"/>
              <a:t>5 → [0000100000]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바이너리화 과정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Y_train = np_utils.to_categorical(Y_class_train, 10)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Y_test = np_utils.to_categorical(Y_class_test, 10)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print(Y_train[0])</a:t>
            </a:r>
          </a:p>
        </p:txBody>
      </p:sp>
    </p:spTree>
    <p:extLst>
      <p:ext uri="{BB962C8B-B14F-4D97-AF65-F5344CB8AC3E}">
        <p14:creationId xmlns:p14="http://schemas.microsoft.com/office/powerpoint/2010/main" xmlns="" val="33572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데이터셋의 분리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MNIST </a:t>
            </a:r>
            <a:r>
              <a:rPr lang="ko-KR" altLang="en-US" sz="2200"/>
              <a:t>데이터 불러오기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(X_train, Y_train), (X_test, Y_test) = mnist.load_data()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X_train = X_train.reshape(X_train.shape[0], 784).astype('float32') / 255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X_test = X_test.reshape(X_test.shape[0], 784).astype('float32') / 255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Y_train = np_utils.to_categorical(Y_train, 10)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Y_test = np_utils.to_categorical(Y_test, 10)</a:t>
            </a:r>
          </a:p>
        </p:txBody>
      </p:sp>
    </p:spTree>
    <p:extLst>
      <p:ext uri="{BB962C8B-B14F-4D97-AF65-F5344CB8AC3E}">
        <p14:creationId xmlns:p14="http://schemas.microsoft.com/office/powerpoint/2010/main" xmlns="" val="15761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입력값이 </a:t>
            </a:r>
            <a:r>
              <a:rPr lang="en-US" altLang="ko-KR" sz="2200"/>
              <a:t>784</a:t>
            </a:r>
            <a:r>
              <a:rPr lang="ko-KR" altLang="en-US" sz="2200"/>
              <a:t>개</a:t>
            </a:r>
            <a:r>
              <a:rPr lang="en-US" altLang="ko-KR" sz="2200"/>
              <a:t>(input_dim=784), </a:t>
            </a:r>
            <a:r>
              <a:rPr lang="ko-KR" altLang="en-US" sz="2200"/>
              <a:t>노드 </a:t>
            </a:r>
            <a:r>
              <a:rPr lang="en-US" altLang="ko-KR" sz="2200"/>
              <a:t>512</a:t>
            </a:r>
            <a:r>
              <a:rPr lang="ko-KR" altLang="en-US" sz="2200"/>
              <a:t>개</a:t>
            </a:r>
            <a:r>
              <a:rPr lang="en-US" altLang="ko-KR" sz="2200"/>
              <a:t>, </a:t>
            </a:r>
            <a:r>
              <a:rPr lang="ko-KR" altLang="en-US" sz="2200"/>
              <a:t>출력이 </a:t>
            </a:r>
            <a:r>
              <a:rPr lang="en-US" altLang="ko-KR" sz="2200"/>
              <a:t>10</a:t>
            </a:r>
            <a:r>
              <a:rPr lang="ko-KR" altLang="en-US" sz="2200"/>
              <a:t>개</a:t>
            </a:r>
            <a:r>
              <a:rPr lang="en-US" altLang="ko-KR" sz="2200"/>
              <a:t>(0~9 </a:t>
            </a:r>
            <a:r>
              <a:rPr lang="ko-KR" altLang="en-US" sz="2200"/>
              <a:t>정답</a:t>
            </a:r>
            <a:r>
              <a:rPr lang="en-US" altLang="ko-KR" sz="2200"/>
              <a:t>)</a:t>
            </a:r>
            <a:r>
              <a:rPr lang="ko-KR" altLang="en-US" sz="2200"/>
              <a:t>이고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은닉층 활성화함수는 </a:t>
            </a:r>
            <a:r>
              <a:rPr lang="en-US" altLang="ko-KR" sz="2200"/>
              <a:t>ReLU, </a:t>
            </a:r>
            <a:r>
              <a:rPr lang="ko-KR" altLang="en-US" sz="2200"/>
              <a:t>출력층 활성화함수는 </a:t>
            </a:r>
            <a:r>
              <a:rPr lang="en-US" altLang="ko-KR" sz="2200"/>
              <a:t>softmax </a:t>
            </a:r>
            <a:r>
              <a:rPr lang="ko-KR" altLang="en-US" sz="2200"/>
              <a:t>사용</a:t>
            </a:r>
            <a:r>
              <a:rPr lang="en-US" altLang="ko-KR" sz="2200"/>
              <a:t> 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프레임 설정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 = Sequential()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model.add(Dense(512, input_dim=784, activation='relu'))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model.add(Dense(10, activation='softmax'))</a:t>
            </a:r>
          </a:p>
        </p:txBody>
      </p:sp>
    </p:spTree>
    <p:extLst>
      <p:ext uri="{BB962C8B-B14F-4D97-AF65-F5344CB8AC3E}">
        <p14:creationId xmlns:p14="http://schemas.microsoft.com/office/powerpoint/2010/main" xmlns="" val="42281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실행환경으로 손실함수는 </a:t>
            </a:r>
            <a:r>
              <a:rPr lang="en-US" altLang="ko-KR" sz="2200"/>
              <a:t>categorical_crossentropy, </a:t>
            </a:r>
            <a:r>
              <a:rPr lang="ko-KR" altLang="en-US" sz="2200"/>
              <a:t>손실최적화 함수는 </a:t>
            </a:r>
            <a:r>
              <a:rPr lang="en-US" altLang="ko-KR" sz="2200"/>
              <a:t>adam</a:t>
            </a:r>
            <a:r>
              <a:rPr lang="ko-KR" altLang="en-US" sz="2200"/>
              <a:t>을 사용하고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모델의 성능은 </a:t>
            </a:r>
            <a:r>
              <a:rPr lang="en-US" altLang="ko-KR" sz="2200"/>
              <a:t>accuracy</a:t>
            </a:r>
            <a:r>
              <a:rPr lang="ko-KR" altLang="en-US" sz="2200"/>
              <a:t> 지표를 사용 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실행 환경 설정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model.compile(loss='categorical_crossentropy',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          optimizer='adam',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xmlns="" val="70413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589176-8252-40F5-9EBC-529CAEF3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03" y="2152586"/>
            <a:ext cx="3772427" cy="927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504E214-BC40-4E27-9BE2-9EBACE379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7"/>
          <a:stretch/>
        </p:blipFill>
        <p:spPr>
          <a:xfrm>
            <a:off x="6875774" y="1627098"/>
            <a:ext cx="4496428" cy="35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9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모델 실행시 에포크 저장하고 </a:t>
            </a:r>
            <a:r>
              <a:rPr lang="en-US" altLang="ko-KR" sz="2200"/>
              <a:t>, 10</a:t>
            </a:r>
            <a:r>
              <a:rPr lang="ko-KR" altLang="en-US" sz="2200"/>
              <a:t>회이상 성능향상이 없으면 중단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 최적화 설정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MODEL_DIR = </a:t>
            </a:r>
            <a:r>
              <a:rPr lang="ko-KR" altLang="en-US" sz="2200"/>
              <a:t>＇</a:t>
            </a:r>
            <a:r>
              <a:rPr lang="en-US" altLang="ko-KR" sz="2200"/>
              <a:t>./model/</a:t>
            </a:r>
            <a:r>
              <a:rPr lang="ko-KR" altLang="en-US" sz="2200"/>
              <a:t>＇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if not os.path.exists(MODEL_DIR):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    os.mkdir(MODEL_DIR)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modelpath="./model/{epoch:02d}-{val_loss:.4f}.hdf5"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checkpointer = ModelCheckpoint(filepath=modelpath, monitor='val_loss', verbose=1, save_best_only=True)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early_stopping_callback = EarlyStopping(monitor='val_loss', patience=10)</a:t>
            </a:r>
          </a:p>
        </p:txBody>
      </p:sp>
    </p:spTree>
    <p:extLst>
      <p:ext uri="{BB962C8B-B14F-4D97-AF65-F5344CB8AC3E}">
        <p14:creationId xmlns:p14="http://schemas.microsoft.com/office/powerpoint/2010/main" xmlns="" val="5590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ko-KR" altLang="en-US" sz="2200"/>
              <a:t>모델 실행과  테스트</a:t>
            </a:r>
            <a:r>
              <a:rPr lang="en-US" altLang="ko-KR" sz="2200"/>
              <a:t>/</a:t>
            </a:r>
            <a:r>
              <a:rPr lang="ko-KR" altLang="en-US" sz="2200"/>
              <a:t>학습셋의  정확도</a:t>
            </a:r>
            <a:r>
              <a:rPr lang="en-US" altLang="ko-KR" sz="2200"/>
              <a:t>, </a:t>
            </a:r>
            <a:r>
              <a:rPr lang="ko-KR" altLang="en-US" sz="2200"/>
              <a:t>오차 출력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모델의 실행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history = model.fit(X_train, Y_train, validation_data=(X_test, Y_test), epochs=30, batch_size=200, verbose=0, callbacks=[early_stopping_callback,checkpointer])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테스트 정확도 출력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print("\n Test Accuracy: %.4f" % (model.evaluate(X_test, Y_test)[1]))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테스트 셋의 오차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y_vloss = history.history['val_loss']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학습셋의 오차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y_loss = history.history['loss']</a:t>
            </a:r>
          </a:p>
        </p:txBody>
      </p:sp>
    </p:spTree>
    <p:extLst>
      <p:ext uri="{BB962C8B-B14F-4D97-AF65-F5344CB8AC3E}">
        <p14:creationId xmlns:p14="http://schemas.microsoft.com/office/powerpoint/2010/main" xmlns="" val="39379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xmlns="" id="{FD3BCF91-515B-4E63-ABE6-B83957BB846C}"/>
              </a:ext>
            </a:extLst>
          </p:cNvPr>
          <p:cNvSpPr txBox="1">
            <a:spLocks/>
          </p:cNvSpPr>
          <p:nvPr/>
        </p:nvSpPr>
        <p:spPr>
          <a:xfrm>
            <a:off x="599607" y="1536633"/>
            <a:ext cx="109728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# </a:t>
            </a:r>
            <a:r>
              <a:rPr lang="ko-KR" altLang="en-US" sz="2200"/>
              <a:t>그래프로 표현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x_len = numpy.arange(len(y_loss))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plt.plot(x_len, y_vloss, marker='.', c="red", label='Testset_loss')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plt.plot(x_len, y_loss, marker='.', c="blue", label='Trainset_loss')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plt.legend(loc='upper right’) # </a:t>
            </a:r>
            <a:r>
              <a:rPr lang="ko-KR" altLang="en-US" sz="2200"/>
              <a:t>그래프에 그리드를 주고 레이블을 표시</a:t>
            </a:r>
            <a:endParaRPr lang="en-US" altLang="ko-KR" sz="2200"/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plt.grid()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plt.xlabel('epoch')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plt.ylabel('loss')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ko-KR" sz="2200"/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xmlns="" val="323001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6205928" y="1536633"/>
            <a:ext cx="5570472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2200"/>
              <a:t>10</a:t>
            </a:r>
            <a:r>
              <a:rPr lang="ko-KR" altLang="en-US" sz="2200"/>
              <a:t>번째 에포크에서 더 이상성능 향상이 이루어 지지 않고 정체되어 있는 모습</a:t>
            </a:r>
            <a:endParaRPr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6096062-F2C5-4EBD-B894-155C4D6AA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588"/>
          <a:stretch/>
        </p:blipFill>
        <p:spPr>
          <a:xfrm>
            <a:off x="215079" y="1536633"/>
            <a:ext cx="5880921" cy="4375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8F676A-166B-4551-9257-A59523995C87}"/>
              </a:ext>
            </a:extLst>
          </p:cNvPr>
          <p:cNvSpPr txBox="1"/>
          <p:nvPr/>
        </p:nvSpPr>
        <p:spPr>
          <a:xfrm>
            <a:off x="970230" y="5895301"/>
            <a:ext cx="506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학습이 진행될 때 학습셋과 테스트셋의 오차변화</a:t>
            </a:r>
          </a:p>
        </p:txBody>
      </p:sp>
    </p:spTree>
    <p:extLst>
      <p:ext uri="{BB962C8B-B14F-4D97-AF65-F5344CB8AC3E}">
        <p14:creationId xmlns:p14="http://schemas.microsoft.com/office/powerpoint/2010/main" xmlns="" val="41188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92089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61B30A-58A7-4609-9DE3-08C28E4C4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2"/>
          <a:stretch/>
        </p:blipFill>
        <p:spPr>
          <a:xfrm>
            <a:off x="5469340" y="146154"/>
            <a:ext cx="1972849" cy="65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10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 </a:t>
            </a:r>
            <a:r>
              <a:rPr lang="ko-KR" altLang="en-US"/>
              <a:t>컨볼루션 신경망</a:t>
            </a:r>
            <a:r>
              <a:rPr lang="en-US" altLang="ko-KR"/>
              <a:t>(</a:t>
            </a:r>
            <a:r>
              <a:rPr lang="en"/>
              <a:t>CNN)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B6CE91-E762-4810-8BF4-FCA1F111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75" y="1661987"/>
            <a:ext cx="2997619" cy="3162741"/>
          </a:xfrm>
          <a:prstGeom prst="rect">
            <a:avLst/>
          </a:prstGeom>
        </p:spPr>
      </p:pic>
      <p:sp>
        <p:nvSpPr>
          <p:cNvPr id="5" name="Google Shape;718;p96">
            <a:extLst>
              <a:ext uri="{FF2B5EF4-FFF2-40B4-BE49-F238E27FC236}">
                <a16:creationId xmlns:a16="http://schemas.microsoft.com/office/drawing/2014/main" xmlns="" id="{04B14EBF-BF36-493D-9A05-272367ECC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92089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앞서와 같은 기본적인 모델에서 다시 한번 이미지의 특성을 추출하기 위해 마스크</a:t>
            </a:r>
            <a:r>
              <a:rPr lang="en-US" altLang="ko-KR" sz="2200"/>
              <a:t>(</a:t>
            </a:r>
            <a:r>
              <a:rPr lang="ko-KR" altLang="en-US" sz="2200"/>
              <a:t>필터</a:t>
            </a:r>
            <a:r>
              <a:rPr lang="en-US" altLang="ko-KR" sz="2200"/>
              <a:t>,</a:t>
            </a:r>
            <a:r>
              <a:rPr lang="ko-KR" altLang="en-US" sz="2200"/>
              <a:t>윈도 또는 커널이라고 함</a:t>
            </a:r>
            <a:r>
              <a:rPr lang="en-US" altLang="ko-KR" sz="2200"/>
              <a:t>)</a:t>
            </a:r>
            <a:r>
              <a:rPr lang="ko-KR" altLang="en-US" sz="2200"/>
              <a:t>를 도입하는 기법</a:t>
            </a:r>
            <a:endParaRPr sz="2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1F64355-085A-4E74-A003-34B02A47C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3" t="6158" r="6444" b="4330"/>
          <a:stretch/>
        </p:blipFill>
        <p:spPr>
          <a:xfrm>
            <a:off x="5227013" y="2540397"/>
            <a:ext cx="1392459" cy="1392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FBCCDAA-BFD8-47EC-B77D-46FFAB43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296" y="3236627"/>
            <a:ext cx="2997619" cy="3162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8F0075-D40B-4085-96D7-83580C302F0A}"/>
              </a:ext>
            </a:extLst>
          </p:cNvPr>
          <p:cNvSpPr txBox="1"/>
          <p:nvPr/>
        </p:nvSpPr>
        <p:spPr>
          <a:xfrm>
            <a:off x="525085" y="4525611"/>
            <a:ext cx="4701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(1*1)+(0*0)+(0*0)+(1*1)=2</a:t>
            </a:r>
            <a:endParaRPr lang="ko-KR" altLang="en-US" sz="32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D397F084-3137-4485-A7F0-546E1FC64B18}"/>
              </a:ext>
            </a:extLst>
          </p:cNvPr>
          <p:cNvCxnSpPr/>
          <p:nvPr/>
        </p:nvCxnSpPr>
        <p:spPr>
          <a:xfrm flipV="1">
            <a:off x="5636302" y="2068643"/>
            <a:ext cx="1873770" cy="49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58F6F864-8D64-4D8B-B90B-A0D0CAFB6378}"/>
              </a:ext>
            </a:extLst>
          </p:cNvPr>
          <p:cNvCxnSpPr/>
          <p:nvPr/>
        </p:nvCxnSpPr>
        <p:spPr>
          <a:xfrm flipV="1">
            <a:off x="6466582" y="2068643"/>
            <a:ext cx="2088951" cy="49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C126D3D-8562-406F-8B4C-37679E7F557A}"/>
              </a:ext>
            </a:extLst>
          </p:cNvPr>
          <p:cNvCxnSpPr/>
          <p:nvPr/>
        </p:nvCxnSpPr>
        <p:spPr>
          <a:xfrm flipV="1">
            <a:off x="5761654" y="2863121"/>
            <a:ext cx="1748418" cy="56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39AA75B4-BD1A-4357-9034-73AF84E8F335}"/>
              </a:ext>
            </a:extLst>
          </p:cNvPr>
          <p:cNvCxnSpPr/>
          <p:nvPr/>
        </p:nvCxnSpPr>
        <p:spPr>
          <a:xfrm flipV="1">
            <a:off x="6529258" y="2969974"/>
            <a:ext cx="1726471" cy="65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294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342900-387F-4C1C-B9EB-10AE619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1" y="1495552"/>
            <a:ext cx="4732161" cy="49235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EBDBC50-2AE0-43CE-985C-DA6AF4CA2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37" y="2298346"/>
            <a:ext cx="2997619" cy="302302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30D40F0-C60C-4F9C-89D9-2861D5F05A70}"/>
              </a:ext>
            </a:extLst>
          </p:cNvPr>
          <p:cNvSpPr/>
          <p:nvPr/>
        </p:nvSpPr>
        <p:spPr>
          <a:xfrm>
            <a:off x="6317750" y="35499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B55998-85D8-4056-908F-CE2AF3A74AD7}"/>
              </a:ext>
            </a:extLst>
          </p:cNvPr>
          <p:cNvSpPr txBox="1"/>
          <p:nvPr/>
        </p:nvSpPr>
        <p:spPr>
          <a:xfrm>
            <a:off x="5855009" y="5391276"/>
            <a:ext cx="633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이렇게 만들어진 결과를 컨볼루션</a:t>
            </a:r>
            <a:r>
              <a:rPr lang="en-US" altLang="ko-KR" sz="2000"/>
              <a:t>(</a:t>
            </a:r>
            <a:r>
              <a:rPr lang="ko-KR" altLang="en-US" sz="2000"/>
              <a:t>합성곱</a:t>
            </a:r>
            <a:r>
              <a:rPr lang="en-US" altLang="ko-KR" sz="2000"/>
              <a:t>)</a:t>
            </a:r>
            <a:r>
              <a:rPr lang="ko-KR" altLang="en-US" sz="2000"/>
              <a:t>이라고 한다</a:t>
            </a:r>
            <a:r>
              <a:rPr lang="en-US" altLang="ko-KR" sz="2000"/>
              <a:t>.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xmlns="" val="13169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AFE9C1-6F79-48B6-9FF5-BCDFEE72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74" y="1449216"/>
            <a:ext cx="7544853" cy="51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98540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4076987"/>
            <a:ext cx="11360800" cy="20148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케라스는 컨볼루션층을 추가하는 함수 </a:t>
            </a:r>
            <a:r>
              <a:rPr lang="en-US" altLang="ko-KR" sz="2200"/>
              <a:t>Conv2D</a:t>
            </a:r>
            <a:r>
              <a:rPr lang="ko-KR" altLang="en-US" sz="2200"/>
              <a:t>를 제공</a:t>
            </a:r>
            <a:endParaRPr lang="en-US" altLang="ko-KR" sz="2200"/>
          </a:p>
          <a:p>
            <a:pPr marL="0" indent="0">
              <a:spcAft>
                <a:spcPts val="2133"/>
              </a:spcAft>
              <a:buNone/>
            </a:pPr>
            <a:r>
              <a:rPr lang="en-US" sz="2200"/>
              <a:t>model.add(Conv2D(32, kernel_size=(3, 3), input_shape=(28, 28, 1), activation='relu'))</a:t>
            </a:r>
            <a:endParaRPr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2BADF06-1624-4DDA-BA0D-10D6D39E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1536633"/>
            <a:ext cx="7201905" cy="25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213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658319"/>
            <a:ext cx="11360800" cy="44335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sz="2200"/>
              <a:t>Conv2D(32, kernel_size=(3, 3), input_shape=(28, 28, 1), activation='relu’)</a:t>
            </a:r>
          </a:p>
          <a:p>
            <a:pPr marL="342900" indent="-342900">
              <a:spcAft>
                <a:spcPts val="2133"/>
              </a:spcAft>
            </a:pPr>
            <a:r>
              <a:rPr lang="en-US" altLang="ko-KR" sz="2200"/>
              <a:t>32 : </a:t>
            </a:r>
            <a:r>
              <a:rPr lang="ko-KR" altLang="en-US" sz="2200"/>
              <a:t>마스크 갯수</a:t>
            </a:r>
            <a:endParaRPr lang="en-US" altLang="ko-KR" sz="2200"/>
          </a:p>
          <a:p>
            <a:pPr marL="342900" indent="-342900">
              <a:spcAft>
                <a:spcPts val="2133"/>
              </a:spcAft>
            </a:pPr>
            <a:r>
              <a:rPr lang="en-US" altLang="ko-KR" sz="2200"/>
              <a:t>kernel_size=(3, 3) : </a:t>
            </a:r>
            <a:r>
              <a:rPr lang="ko-KR" altLang="en-US" sz="2200"/>
              <a:t>마스크 하나의 크기</a:t>
            </a:r>
            <a:r>
              <a:rPr lang="en-US" altLang="ko-KR" sz="2200"/>
              <a:t>(</a:t>
            </a:r>
            <a:r>
              <a:rPr lang="ko-KR" altLang="en-US" sz="2200"/>
              <a:t>행</a:t>
            </a:r>
            <a:r>
              <a:rPr lang="en-US" altLang="ko-KR" sz="2200"/>
              <a:t>,</a:t>
            </a:r>
            <a:r>
              <a:rPr lang="ko-KR" altLang="en-US" sz="2200"/>
              <a:t>열</a:t>
            </a:r>
            <a:r>
              <a:rPr lang="en-US" altLang="ko-KR" sz="2200"/>
              <a:t>)</a:t>
            </a:r>
          </a:p>
          <a:p>
            <a:pPr marL="342900" indent="-342900">
              <a:spcAft>
                <a:spcPts val="2133"/>
              </a:spcAft>
            </a:pPr>
            <a:r>
              <a:rPr lang="en-US" altLang="ko-KR" sz="2200"/>
              <a:t>input_shape=(28, 28, 1) : </a:t>
            </a:r>
            <a:r>
              <a:rPr lang="ko-KR" altLang="en-US" sz="2200"/>
              <a:t>입력되는 값 정보</a:t>
            </a:r>
            <a:r>
              <a:rPr lang="en-US" altLang="ko-KR" sz="2200"/>
              <a:t>(</a:t>
            </a:r>
            <a:r>
              <a:rPr lang="ko-KR" altLang="en-US" sz="2200"/>
              <a:t>행</a:t>
            </a:r>
            <a:r>
              <a:rPr lang="en-US" altLang="ko-KR" sz="2200"/>
              <a:t>, </a:t>
            </a:r>
            <a:r>
              <a:rPr lang="ko-KR" altLang="en-US" sz="2200"/>
              <a:t>열</a:t>
            </a:r>
            <a:r>
              <a:rPr lang="en-US" altLang="ko-KR" sz="2200"/>
              <a:t>, </a:t>
            </a:r>
            <a:r>
              <a:rPr lang="ko-KR" altLang="en-US" sz="2200"/>
              <a:t>색</a:t>
            </a:r>
            <a:r>
              <a:rPr lang="en-US" altLang="ko-KR" sz="2200"/>
              <a:t>/</a:t>
            </a:r>
            <a:r>
              <a:rPr lang="ko-KR" altLang="en-US" sz="2200"/>
              <a:t>흑백</a:t>
            </a:r>
            <a:r>
              <a:rPr lang="en-US" altLang="ko-KR" sz="2200"/>
              <a:t>(</a:t>
            </a:r>
            <a:r>
              <a:rPr lang="ko-KR" altLang="en-US" sz="2200"/>
              <a:t>컬러</a:t>
            </a:r>
            <a:r>
              <a:rPr lang="en-US" altLang="ko-KR" sz="2200"/>
              <a:t>:3, </a:t>
            </a:r>
            <a:r>
              <a:rPr lang="ko-KR" altLang="en-US" sz="2200"/>
              <a:t>흑백</a:t>
            </a:r>
            <a:r>
              <a:rPr lang="en-US" altLang="ko-KR" sz="2200"/>
              <a:t>:1)</a:t>
            </a:r>
          </a:p>
          <a:p>
            <a:pPr marL="342900" indent="-342900">
              <a:spcAft>
                <a:spcPts val="2133"/>
              </a:spcAft>
            </a:pPr>
            <a:r>
              <a:rPr lang="en-US" altLang="ko-KR" sz="2200"/>
              <a:t>activation=</a:t>
            </a:r>
            <a:r>
              <a:rPr lang="ko-KR" altLang="en-US" sz="2200"/>
              <a:t>＇</a:t>
            </a:r>
            <a:r>
              <a:rPr lang="en-US" altLang="ko-KR" sz="2200"/>
              <a:t>relu’ : </a:t>
            </a:r>
            <a:r>
              <a:rPr lang="ko-KR" altLang="en-US" sz="2200"/>
              <a:t>활성화함수</a:t>
            </a:r>
            <a:endParaRPr lang="en-US" altLang="ko-KR" sz="2200"/>
          </a:p>
          <a:p>
            <a:pPr marL="0" indent="0">
              <a:spcAft>
                <a:spcPts val="2133"/>
              </a:spcAft>
              <a:buNone/>
            </a:pPr>
            <a:r>
              <a:rPr lang="ko-KR" altLang="en-US" sz="2200"/>
              <a:t>다음은 추가한 컨볼루션층 </a:t>
            </a:r>
            <a:r>
              <a:rPr lang="en-US" altLang="ko-KR" sz="2200"/>
              <a:t>, </a:t>
            </a:r>
            <a:r>
              <a:rPr lang="ko-KR" altLang="en-US" sz="2200"/>
              <a:t>마스크</a:t>
            </a:r>
            <a:r>
              <a:rPr lang="en-US" altLang="ko-KR" sz="2200"/>
              <a:t>64</a:t>
            </a:r>
            <a:r>
              <a:rPr lang="ko-KR" altLang="en-US" sz="2200"/>
              <a:t>개 </a:t>
            </a:r>
            <a:endParaRPr lang="en-US" altLang="ko-KR" sz="2200"/>
          </a:p>
          <a:p>
            <a:pPr marL="0" indent="0" algn="ctr">
              <a:spcAft>
                <a:spcPts val="2133"/>
              </a:spcAft>
              <a:buNone/>
            </a:pPr>
            <a:r>
              <a:rPr lang="en-US" altLang="ko-KR" sz="2200"/>
              <a:t>model.add(Conv2D(64, (3, 3), activation='relu'))</a:t>
            </a:r>
          </a:p>
          <a:p>
            <a:pPr marL="0" indent="0">
              <a:spcAft>
                <a:spcPts val="2133"/>
              </a:spcAft>
              <a:buNone/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xmlns="" val="28836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비전공자로서 어려운 점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9521">
              <a:buSzPts val="2300"/>
            </a:pPr>
            <a:r>
              <a:rPr lang="en" sz="3067"/>
              <a:t>프로그래밍 기술</a:t>
            </a:r>
            <a:endParaRPr sz="3067"/>
          </a:p>
          <a:p>
            <a:pPr indent="-499521">
              <a:buSzPts val="2300"/>
            </a:pPr>
            <a:r>
              <a:rPr lang="en" sz="3067"/>
              <a:t>수학/ 통계적 지식</a:t>
            </a:r>
            <a:endParaRPr sz="3067"/>
          </a:p>
          <a:p>
            <a:pPr marL="0" indent="0">
              <a:spcBef>
                <a:spcPts val="2133"/>
              </a:spcBef>
              <a:buNone/>
            </a:pPr>
            <a:r>
              <a:rPr lang="en" sz="3067"/>
              <a:t>그래서 우리는 </a:t>
            </a:r>
            <a:endParaRPr sz="3067"/>
          </a:p>
          <a:p>
            <a:pPr indent="-499521">
              <a:spcBef>
                <a:spcPts val="2133"/>
              </a:spcBef>
              <a:buSzPts val="2300"/>
            </a:pPr>
            <a:r>
              <a:rPr lang="en" sz="3067"/>
              <a:t>기본 컨셉만 이해하고</a:t>
            </a:r>
            <a:endParaRPr sz="3067"/>
          </a:p>
          <a:p>
            <a:pPr indent="-499521">
              <a:buSzPts val="2300"/>
            </a:pPr>
            <a:r>
              <a:rPr lang="en" sz="3067"/>
              <a:t>많은 예제를 만나고 변형해보고</a:t>
            </a:r>
            <a:endParaRPr sz="3067"/>
          </a:p>
          <a:p>
            <a:pPr indent="-499521">
              <a:buSzPts val="2300"/>
            </a:pPr>
            <a:r>
              <a:rPr lang="en" sz="3067"/>
              <a:t>한번에 완성되는 것이 아니므로 조금씩 계속 한다</a:t>
            </a:r>
            <a:endParaRPr sz="30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067"/>
              <a:t>그리고 구글과 스택오버플로(Stackoverflow)는 필수</a:t>
            </a:r>
            <a:endParaRPr sz="3067"/>
          </a:p>
        </p:txBody>
      </p:sp>
    </p:spTree>
    <p:extLst>
      <p:ext uri="{BB962C8B-B14F-4D97-AF65-F5344CB8AC3E}">
        <p14:creationId xmlns:p14="http://schemas.microsoft.com/office/powerpoint/2010/main" xmlns="" val="13225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7D62708-4346-4184-B259-48774E34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8"/>
          <a:stretch/>
        </p:blipFill>
        <p:spPr>
          <a:xfrm>
            <a:off x="2444241" y="1331112"/>
            <a:ext cx="7303519" cy="45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62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7141E7-4B1D-4B7F-BEFE-A9762E14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0"/>
          <a:stretch/>
        </p:blipFill>
        <p:spPr>
          <a:xfrm>
            <a:off x="3885892" y="1660695"/>
            <a:ext cx="4420217" cy="49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97909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483D1C-95AA-4003-A436-61E8AB6A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93" y="1885735"/>
            <a:ext cx="2972215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949860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CNN)-</a:t>
            </a:r>
            <a:r>
              <a:rPr lang="ko-KR" altLang="en-US"/>
              <a:t>맥스풀링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18923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컨볼루션층이후 크고 복잡해진 차원을 다시 축소하는 과정을 풀링</a:t>
            </a:r>
            <a:r>
              <a:rPr lang="en-US" altLang="ko-KR" sz="2200"/>
              <a:t>(</a:t>
            </a:r>
            <a:r>
              <a:rPr lang="ko-KR" altLang="en-US" sz="2200"/>
              <a:t>또는 서브풀링</a:t>
            </a:r>
            <a:r>
              <a:rPr lang="en-US" altLang="ko-KR" sz="2200"/>
              <a:t>)</a:t>
            </a:r>
            <a:r>
              <a:rPr lang="ko-KR" altLang="en-US" sz="2200"/>
              <a:t> 이라 한다</a:t>
            </a:r>
            <a:r>
              <a:rPr lang="en-US" altLang="ko-KR" sz="2200"/>
              <a:t>.</a:t>
            </a:r>
            <a:endParaRPr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A65FC8-B372-454A-A156-B4340303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93" y="3173363"/>
            <a:ext cx="2972215" cy="3200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D5EFDD0-7642-4E6E-98A4-75988B277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239" y="3881345"/>
            <a:ext cx="1536915" cy="1575020"/>
          </a:xfrm>
          <a:prstGeom prst="rect">
            <a:avLst/>
          </a:prstGeom>
        </p:spPr>
      </p:pic>
      <p:sp>
        <p:nvSpPr>
          <p:cNvPr id="6" name="Google Shape;718;p96">
            <a:extLst>
              <a:ext uri="{FF2B5EF4-FFF2-40B4-BE49-F238E27FC236}">
                <a16:creationId xmlns:a16="http://schemas.microsoft.com/office/drawing/2014/main" xmlns="" id="{7B7D786A-051C-4F5A-91E2-5BCEFD3A8AA8}"/>
              </a:ext>
            </a:extLst>
          </p:cNvPr>
          <p:cNvSpPr txBox="1">
            <a:spLocks/>
          </p:cNvSpPr>
          <p:nvPr/>
        </p:nvSpPr>
        <p:spPr>
          <a:xfrm>
            <a:off x="6246774" y="1536633"/>
            <a:ext cx="5680400" cy="18923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ko-KR" altLang="en-US" sz="2200"/>
              <a:t>맥스풀링은 구역을 나누고 각 구역에서 가장 큰 값을 추출</a:t>
            </a:r>
            <a:r>
              <a:rPr lang="en-US" altLang="ko-KR" sz="2200"/>
              <a:t>. </a:t>
            </a:r>
            <a:r>
              <a:rPr lang="ko-KR" altLang="en-US" sz="2200"/>
              <a:t>이를 통해 불필요한 정보 추림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9295269-8A85-4C03-834C-A93DC95BF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00" y="3287679"/>
            <a:ext cx="2972215" cy="308653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233E53E9-4163-429A-8B42-CBD5F13A9DC2}"/>
              </a:ext>
            </a:extLst>
          </p:cNvPr>
          <p:cNvSpPr/>
          <p:nvPr/>
        </p:nvSpPr>
        <p:spPr>
          <a:xfrm>
            <a:off x="3509650" y="458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07DF0296-9DB0-4F26-AF18-775693233E63}"/>
              </a:ext>
            </a:extLst>
          </p:cNvPr>
          <p:cNvSpPr/>
          <p:nvPr/>
        </p:nvSpPr>
        <p:spPr>
          <a:xfrm>
            <a:off x="8108566" y="46034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36654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sp>
        <p:nvSpPr>
          <p:cNvPr id="5" name="Google Shape;718;p96">
            <a:extLst>
              <a:ext uri="{FF2B5EF4-FFF2-40B4-BE49-F238E27FC236}">
                <a16:creationId xmlns:a16="http://schemas.microsoft.com/office/drawing/2014/main" xmlns="" id="{530AB781-5743-4779-B785-5B9C618CD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171797" cy="4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맥스풀링은 </a:t>
            </a:r>
            <a:r>
              <a:rPr lang="en-US" altLang="ko-KR" sz="2200"/>
              <a:t>MaxPooling2D</a:t>
            </a:r>
            <a:r>
              <a:rPr lang="ko-KR" altLang="en-US" sz="2200"/>
              <a:t>함수로 만듬</a:t>
            </a:r>
            <a:endParaRPr lang="en-US" altLang="ko-KR" sz="2200"/>
          </a:p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2200"/>
              <a:t>model.add(MaxPooling2D(pool_size=2))</a:t>
            </a:r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2200"/>
              <a:t>pool_size</a:t>
            </a:r>
            <a:r>
              <a:rPr lang="ko-KR" altLang="en-US" sz="2200"/>
              <a:t>는 풀링창의 크기를 정하는 것으로 </a:t>
            </a:r>
            <a:r>
              <a:rPr lang="en-US" altLang="ko-KR" sz="2200"/>
              <a:t>2</a:t>
            </a:r>
            <a:r>
              <a:rPr lang="ko-KR" altLang="en-US" sz="2200"/>
              <a:t>로 지정하면 전체크기를 절반으로 줄인다는 의미이다</a:t>
            </a:r>
            <a:r>
              <a:rPr lang="en-US" altLang="ko-KR" sz="2200"/>
              <a:t>.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xmlns="" val="19930380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F58C2C1-76FB-4E6E-A856-EAFAC27B9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88"/>
          <a:stretch/>
        </p:blipFill>
        <p:spPr>
          <a:xfrm>
            <a:off x="6708619" y="723383"/>
            <a:ext cx="4471024" cy="5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88930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CNN)-</a:t>
            </a:r>
            <a:r>
              <a:rPr lang="ko-KR" altLang="en-US"/>
              <a:t>드롭아웃</a:t>
            </a:r>
            <a:r>
              <a:rPr lang="en-US" altLang="ko-KR"/>
              <a:t>,</a:t>
            </a:r>
            <a:r>
              <a:rPr lang="ko-KR" altLang="en-US"/>
              <a:t>플래튼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082684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층과 노드가 많으면 과적합 생김 그래서 노드중 일부는 계산에서 빼는 방법이 고안</a:t>
            </a:r>
            <a:r>
              <a:rPr lang="en-US" altLang="ko-KR" sz="2200"/>
              <a:t>.</a:t>
            </a:r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이를 드롭아웃이라 한다</a:t>
            </a:r>
            <a:r>
              <a:rPr lang="en-US" altLang="ko-KR" sz="2200"/>
              <a:t>. </a:t>
            </a:r>
            <a:r>
              <a:rPr lang="ko-KR" altLang="en-US" sz="2200"/>
              <a:t>물론 임의로 정하는 건 아니고 랜덤하게 정한다</a:t>
            </a:r>
            <a:endParaRPr lang="en-US" altLang="ko-KR" sz="2200"/>
          </a:p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2200"/>
              <a:t>#</a:t>
            </a:r>
            <a:r>
              <a:rPr lang="en-US" altLang="ko-KR" sz="2200"/>
              <a:t>25%</a:t>
            </a:r>
            <a:r>
              <a:rPr lang="ko-KR" altLang="en-US" sz="2200"/>
              <a:t>의 노드를 </a:t>
            </a:r>
            <a:r>
              <a:rPr lang="ko-KR" altLang="en-US" sz="2200" smtClean="0"/>
              <a:t>끄</a:t>
            </a:r>
            <a:r>
              <a:rPr lang="ko-KR" altLang="en-US" sz="2200" smtClean="0"/>
              <a:t>다</a:t>
            </a:r>
            <a:r>
              <a:rPr lang="en-US" altLang="ko-KR" sz="2200"/>
              <a:t>(?)</a:t>
            </a:r>
            <a:endParaRPr lang="ko-KR" altLang="en-US" sz="2200"/>
          </a:p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r>
              <a:rPr lang="en-US" sz="2200"/>
              <a:t>model.add(Dropout(0.25))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E61FC3-92E0-4954-BE8C-127791F39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 b="12290"/>
          <a:stretch/>
        </p:blipFill>
        <p:spPr>
          <a:xfrm>
            <a:off x="4498284" y="1716444"/>
            <a:ext cx="7278116" cy="3425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FBCFDD-7B81-4490-B97D-3D22C8577A73}"/>
              </a:ext>
            </a:extLst>
          </p:cNvPr>
          <p:cNvSpPr txBox="1"/>
          <p:nvPr/>
        </p:nvSpPr>
        <p:spPr>
          <a:xfrm>
            <a:off x="6096000" y="5316366"/>
            <a:ext cx="489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드롭아웃의 개요</a:t>
            </a:r>
            <a:r>
              <a:rPr lang="en-US" altLang="ko-KR"/>
              <a:t>, </a:t>
            </a:r>
            <a:r>
              <a:rPr lang="ko-KR" altLang="en-US"/>
              <a:t>검은색 노드는 계산하지 않음</a:t>
            </a:r>
          </a:p>
        </p:txBody>
      </p:sp>
    </p:spTree>
    <p:extLst>
      <p:ext uri="{BB962C8B-B14F-4D97-AF65-F5344CB8AC3E}">
        <p14:creationId xmlns:p14="http://schemas.microsoft.com/office/powerpoint/2010/main" xmlns="" val="34026414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</a:t>
            </a:r>
            <a:r>
              <a:rPr lang="ko-KR" altLang="en-US"/>
              <a:t> 컨볼루션 신경망</a:t>
            </a:r>
            <a:r>
              <a:rPr lang="en-US" altLang="ko-KR"/>
              <a:t>(</a:t>
            </a:r>
            <a:r>
              <a:rPr lang="en" altLang="ko-KR"/>
              <a:t>CNN)-</a:t>
            </a:r>
            <a:r>
              <a:rPr lang="ko-KR" altLang="en-US"/>
              <a:t>드롭아웃</a:t>
            </a:r>
            <a:r>
              <a:rPr lang="en-US" altLang="ko-KR"/>
              <a:t>,</a:t>
            </a:r>
            <a:r>
              <a:rPr lang="ko-KR" altLang="en-US"/>
              <a:t>플래튼</a:t>
            </a:r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082684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2200"/>
              <a:t>그러나 아직 컨볼루션층과 맥스풀링층은 </a:t>
            </a:r>
            <a:r>
              <a:rPr lang="en-US" altLang="ko-KR" sz="2200"/>
              <a:t>2</a:t>
            </a:r>
            <a:r>
              <a:rPr lang="ko-KR" altLang="en-US" sz="2200"/>
              <a:t>차원 배열인데</a:t>
            </a:r>
            <a:r>
              <a:rPr lang="en-US" altLang="ko-KR" sz="2200"/>
              <a:t>, </a:t>
            </a:r>
            <a:r>
              <a:rPr lang="ko-KR" altLang="en-US" sz="2200"/>
              <a:t>이를 </a:t>
            </a:r>
            <a:r>
              <a:rPr lang="en-US" altLang="ko-KR" sz="2200"/>
              <a:t>1</a:t>
            </a:r>
            <a:r>
              <a:rPr lang="ko-KR" altLang="en-US" sz="2200"/>
              <a:t>차원으로 변경하는 걸 플래튼</a:t>
            </a:r>
            <a:r>
              <a:rPr lang="en-US" altLang="ko-KR" sz="2200"/>
              <a:t>(flatten)</a:t>
            </a:r>
            <a:r>
              <a:rPr lang="ko-KR" altLang="en-US" sz="2200"/>
              <a:t>이라 한다</a:t>
            </a:r>
            <a:endParaRPr lang="en-US" altLang="ko-KR" sz="2200"/>
          </a:p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2200"/>
              <a:t>model.add(Flatten())</a:t>
            </a:r>
            <a:endParaRPr lang="en-US" sz="2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E61FC3-92E0-4954-BE8C-127791F39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 b="12290"/>
          <a:stretch/>
        </p:blipFill>
        <p:spPr>
          <a:xfrm>
            <a:off x="4498284" y="1716444"/>
            <a:ext cx="7278116" cy="3425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FBCFDD-7B81-4490-B97D-3D22C8577A73}"/>
              </a:ext>
            </a:extLst>
          </p:cNvPr>
          <p:cNvSpPr txBox="1"/>
          <p:nvPr/>
        </p:nvSpPr>
        <p:spPr>
          <a:xfrm>
            <a:off x="6096000" y="5316366"/>
            <a:ext cx="489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드롭아웃의 개요</a:t>
            </a:r>
            <a:r>
              <a:rPr lang="en-US" altLang="ko-KR"/>
              <a:t>, </a:t>
            </a:r>
            <a:r>
              <a:rPr lang="ko-KR" altLang="en-US"/>
              <a:t>검은색 노드는 계산하지 않음</a:t>
            </a:r>
          </a:p>
        </p:txBody>
      </p:sp>
    </p:spTree>
    <p:extLst>
      <p:ext uri="{BB962C8B-B14F-4D97-AF65-F5344CB8AC3E}">
        <p14:creationId xmlns:p14="http://schemas.microsoft.com/office/powerpoint/2010/main" xmlns="" val="11778215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16.이미지 인식 CNN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09E276C-3121-47F4-9F72-D8B7891CD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53"/>
          <a:stretch/>
        </p:blipFill>
        <p:spPr>
          <a:xfrm>
            <a:off x="1307272" y="611860"/>
            <a:ext cx="7252712" cy="575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C6B9A1-9DDA-4FC3-A3BB-75DF0F4A5ED9}"/>
              </a:ext>
            </a:extLst>
          </p:cNvPr>
          <p:cNvSpPr txBox="1"/>
          <p:nvPr/>
        </p:nvSpPr>
        <p:spPr>
          <a:xfrm>
            <a:off x="7389122" y="4430286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드롭아웃과  플래튼 추가</a:t>
            </a:r>
          </a:p>
        </p:txBody>
      </p:sp>
    </p:spTree>
    <p:extLst>
      <p:ext uri="{BB962C8B-B14F-4D97-AF65-F5344CB8AC3E}">
        <p14:creationId xmlns:p14="http://schemas.microsoft.com/office/powerpoint/2010/main" xmlns="" val="7303212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 rotWithShape="1">
          <a:blip r:embed="rId3">
            <a:alphaModFix/>
          </a:blip>
          <a:srcRect t="26960" r="36471" b="50980"/>
          <a:stretch/>
        </p:blipFill>
        <p:spPr>
          <a:xfrm>
            <a:off x="812800" y="2038367"/>
            <a:ext cx="6851035" cy="42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F176A5-F211-4249-85B7-BC8F0D3ED763}"/>
              </a:ext>
            </a:extLst>
          </p:cNvPr>
          <p:cNvSpPr txBox="1"/>
          <p:nvPr/>
        </p:nvSpPr>
        <p:spPr>
          <a:xfrm>
            <a:off x="7396480" y="975167"/>
            <a:ext cx="4379920" cy="533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/>
              <a:t>여러 데이터가 순서와 관계없이 입력되던 것과 달리 먼저 입력된 것과 나중에 입력된 데이터 사이의 관계를 고려해야 하는 문제</a:t>
            </a:r>
            <a:endParaRPr lang="en-US" altLang="ko-KR" sz="2400"/>
          </a:p>
          <a:p>
            <a:pPr>
              <a:lnSpc>
                <a:spcPct val="130000"/>
              </a:lnSpc>
            </a:pPr>
            <a:endParaRPr lang="en-US" altLang="ko-KR" sz="2400"/>
          </a:p>
          <a:p>
            <a:pPr>
              <a:lnSpc>
                <a:spcPct val="130000"/>
              </a:lnSpc>
            </a:pPr>
            <a:r>
              <a:rPr lang="ko-KR" altLang="en-US" sz="2400"/>
              <a:t>순환신경망은 여러 데이터를 기억하고</a:t>
            </a:r>
            <a:r>
              <a:rPr lang="en-US" altLang="ko-KR" sz="2400"/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2400"/>
              <a:t>데이터의 중요도를 판단하고 가중치를 주고 다음 데이터로 넘긴다</a:t>
            </a:r>
            <a:r>
              <a:rPr lang="en-US" altLang="ko-KR" sz="240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xmlns="" val="21228982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DF2BC2-4D37-4900-8C26-7A2A197F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2"/>
          <a:stretch/>
        </p:blipFill>
        <p:spPr>
          <a:xfrm>
            <a:off x="2382789" y="1927468"/>
            <a:ext cx="7786187" cy="3003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49A9F7-4DF9-4E80-9339-98BEA5C5F12F}"/>
              </a:ext>
            </a:extLst>
          </p:cNvPr>
          <p:cNvSpPr txBox="1"/>
          <p:nvPr/>
        </p:nvSpPr>
        <p:spPr>
          <a:xfrm>
            <a:off x="3492708" y="5636302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오늘 주가가 몇이야</a:t>
            </a:r>
            <a:r>
              <a:rPr lang="en-US" altLang="ko-KR"/>
              <a:t>? </a:t>
            </a:r>
            <a:r>
              <a:rPr lang="ko-KR" altLang="en-US"/>
              <a:t>를 </a:t>
            </a:r>
            <a:r>
              <a:rPr lang="en-US" altLang="ko-KR"/>
              <a:t>RNN</a:t>
            </a:r>
            <a:r>
              <a:rPr lang="ko-KR" altLang="en-US"/>
              <a:t>이 처리하는 방식</a:t>
            </a:r>
          </a:p>
        </p:txBody>
      </p:sp>
    </p:spTree>
    <p:extLst>
      <p:ext uri="{BB962C8B-B14F-4D97-AF65-F5344CB8AC3E}">
        <p14:creationId xmlns:p14="http://schemas.microsoft.com/office/powerpoint/2010/main" xmlns="" val="5900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34CD16-4A49-4843-9099-90E1F628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34" y="1478988"/>
            <a:ext cx="4534533" cy="4420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CF019A-CC53-4B0F-BCE1-E89BD71F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20" y="1212249"/>
            <a:ext cx="4369409" cy="4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72C5FB-6AB4-4FF1-8BD8-F98C749F9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7"/>
          <a:stretch/>
        </p:blipFill>
        <p:spPr>
          <a:xfrm>
            <a:off x="2051978" y="1766049"/>
            <a:ext cx="7608361" cy="3400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E7E496-E55D-4FBD-8D5A-42F7800FA00B}"/>
              </a:ext>
            </a:extLst>
          </p:cNvPr>
          <p:cNvSpPr txBox="1"/>
          <p:nvPr/>
        </p:nvSpPr>
        <p:spPr>
          <a:xfrm>
            <a:off x="2503357" y="5951095"/>
            <a:ext cx="609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  <a:r>
              <a:rPr lang="en-US" altLang="ko-KR"/>
              <a:t>2</a:t>
            </a:r>
            <a:r>
              <a:rPr lang="ko-KR" altLang="en-US"/>
              <a:t>는 모두 주가이지만 앞의 입력</a:t>
            </a:r>
            <a:r>
              <a:rPr lang="en-US" altLang="ko-KR"/>
              <a:t>1</a:t>
            </a:r>
            <a:r>
              <a:rPr lang="ko-KR" altLang="en-US"/>
              <a:t>을 기억하여 답을 준다</a:t>
            </a:r>
          </a:p>
        </p:txBody>
      </p:sp>
    </p:spTree>
    <p:extLst>
      <p:ext uri="{BB962C8B-B14F-4D97-AF65-F5344CB8AC3E}">
        <p14:creationId xmlns:p14="http://schemas.microsoft.com/office/powerpoint/2010/main" xmlns="" val="29132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추가</a:t>
            </a:r>
            <a:endParaRPr/>
          </a:p>
        </p:txBody>
      </p:sp>
      <p:pic>
        <p:nvPicPr>
          <p:cNvPr id="730" name="Google Shape;730;p98"/>
          <p:cNvPicPr preferRelativeResize="0"/>
          <p:nvPr/>
        </p:nvPicPr>
        <p:blipFill rotWithShape="1">
          <a:blip r:embed="rId3">
            <a:alphaModFix/>
          </a:blip>
          <a:srcRect t="55754" b="20518"/>
          <a:stretch/>
        </p:blipFill>
        <p:spPr>
          <a:xfrm>
            <a:off x="2711449" y="2120567"/>
            <a:ext cx="6769101" cy="28552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8A4D13-5564-4B38-960C-B34A0C2B7713}"/>
              </a:ext>
            </a:extLst>
          </p:cNvPr>
          <p:cNvSpPr txBox="1"/>
          <p:nvPr/>
        </p:nvSpPr>
        <p:spPr>
          <a:xfrm>
            <a:off x="1963711" y="5441430"/>
            <a:ext cx="921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입력의 결과를 다음 입력으로 넘기기 전에 이를 관리</a:t>
            </a:r>
            <a:r>
              <a:rPr lang="en-US" altLang="ko-KR"/>
              <a:t>(</a:t>
            </a:r>
            <a:r>
              <a:rPr lang="ko-KR" altLang="en-US"/>
              <a:t>가중치를 이용하여</a:t>
            </a:r>
            <a:r>
              <a:rPr lang="en-US" altLang="ko-KR"/>
              <a:t>)</a:t>
            </a:r>
            <a:r>
              <a:rPr lang="ko-KR" altLang="en-US"/>
              <a:t>하는 장치가 </a:t>
            </a:r>
            <a:r>
              <a:rPr lang="en-US" altLang="ko-KR"/>
              <a:t>LSTM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456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80964B-569A-4C23-A8BB-024E729F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254" y="1608019"/>
            <a:ext cx="4788568" cy="2832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CF0978-0FF3-4AF8-8C48-08146DAA993B}"/>
              </a:ext>
            </a:extLst>
          </p:cNvPr>
          <p:cNvSpPr txBox="1"/>
          <p:nvPr/>
        </p:nvSpPr>
        <p:spPr>
          <a:xfrm>
            <a:off x="5448244" y="4691566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입력과  하나의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69724B-9CD4-4BA2-BEA1-3E88216B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2" y="2012753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5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80964B-569A-4C23-A8BB-024E729F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16" y="2012753"/>
            <a:ext cx="4788568" cy="2832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D1E56E4-BD52-450D-8B6C-21968E40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278" y="1872686"/>
            <a:ext cx="4623445" cy="4445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CF0978-0FF3-4AF8-8C48-08146DAA993B}"/>
              </a:ext>
            </a:extLst>
          </p:cNvPr>
          <p:cNvSpPr txBox="1"/>
          <p:nvPr/>
        </p:nvSpPr>
        <p:spPr>
          <a:xfrm>
            <a:off x="5696262" y="4794856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하나의 입력으로 여러 개 출력하는 상황</a:t>
            </a:r>
          </a:p>
        </p:txBody>
      </p:sp>
    </p:spTree>
    <p:extLst>
      <p:ext uri="{BB962C8B-B14F-4D97-AF65-F5344CB8AC3E}">
        <p14:creationId xmlns:p14="http://schemas.microsoft.com/office/powerpoint/2010/main" xmlns="" val="18779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736" name="Google Shape;736;p99"/>
          <p:cNvPicPr preferRelativeResize="0"/>
          <p:nvPr/>
        </p:nvPicPr>
        <p:blipFill rotWithShape="1">
          <a:blip r:embed="rId3">
            <a:alphaModFix/>
          </a:blip>
          <a:srcRect t="5590" b="74405"/>
          <a:stretch/>
        </p:blipFill>
        <p:spPr>
          <a:xfrm>
            <a:off x="2028401" y="2368446"/>
            <a:ext cx="8135201" cy="28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4811843" y="5966085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개의 입력과 여러 개의 출력</a:t>
            </a:r>
          </a:p>
        </p:txBody>
      </p:sp>
    </p:spTree>
    <p:extLst>
      <p:ext uri="{BB962C8B-B14F-4D97-AF65-F5344CB8AC3E}">
        <p14:creationId xmlns:p14="http://schemas.microsoft.com/office/powerpoint/2010/main" xmlns="" val="12729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1768839" y="4302177"/>
            <a:ext cx="7739825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우리는 제목만 보고 어느 부류의 뉴스인지를 알 수 있다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텍스트를 읽어 데이터가 무슨 의미인지를 파악하고 카테고리로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6868E4-0672-4A7D-BD01-06888021E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8071" r="33099" b="11848"/>
          <a:stretch/>
        </p:blipFill>
        <p:spPr>
          <a:xfrm>
            <a:off x="2086130" y="1997618"/>
            <a:ext cx="8019739" cy="16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7F1DD34-400F-4501-A0D9-CF88031D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0" y="1356967"/>
            <a:ext cx="7610475" cy="4705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3312825" y="2638174"/>
            <a:ext cx="8324985" cy="30813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# </a:t>
            </a:r>
            <a:r>
              <a:rPr lang="ko-KR" altLang="en-US"/>
              <a:t>로이터 뉴스 데이터셋 불러오기</a:t>
            </a:r>
          </a:p>
          <a:p>
            <a:pPr>
              <a:lnSpc>
                <a:spcPct val="150000"/>
              </a:lnSpc>
            </a:pPr>
            <a:r>
              <a:rPr lang="en-US" altLang="ko-KR"/>
              <a:t>from keras.datasets import reuters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# </a:t>
            </a:r>
            <a:r>
              <a:rPr lang="ko-KR" altLang="en-US"/>
              <a:t>불러온 데이터를 학습셋</a:t>
            </a:r>
            <a:r>
              <a:rPr lang="en-US" altLang="ko-KR"/>
              <a:t>, </a:t>
            </a:r>
            <a:r>
              <a:rPr lang="ko-KR" altLang="en-US"/>
              <a:t>테스트셋으로 나누기</a:t>
            </a:r>
          </a:p>
          <a:p>
            <a:pPr>
              <a:lnSpc>
                <a:spcPct val="150000"/>
              </a:lnSpc>
            </a:pPr>
            <a:r>
              <a:rPr lang="en-US" altLang="ko-KR"/>
              <a:t>(X_train, Y_train), (X_test, Y_test) = reuters.load_data(num_words=1000, test_split=0.2)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num_words</a:t>
            </a:r>
            <a:r>
              <a:rPr lang="ko-KR" altLang="en-US"/>
              <a:t>는 신문기사에서 사용빈도가 높은 단어만 사용하는 것이 효율적 그래서 학습셋과 데이터셋 분리시 빈도 </a:t>
            </a:r>
            <a:r>
              <a:rPr lang="en-US" altLang="ko-KR"/>
              <a:t>1</a:t>
            </a:r>
            <a:r>
              <a:rPr lang="ko-KR" altLang="en-US"/>
              <a:t>등에서 </a:t>
            </a:r>
            <a:r>
              <a:rPr lang="en-US" altLang="ko-KR"/>
              <a:t>1000</a:t>
            </a:r>
            <a:r>
              <a:rPr lang="ko-KR" altLang="en-US"/>
              <a:t>등까지로 제한</a:t>
            </a:r>
          </a:p>
        </p:txBody>
      </p:sp>
    </p:spTree>
    <p:extLst>
      <p:ext uri="{BB962C8B-B14F-4D97-AF65-F5344CB8AC3E}">
        <p14:creationId xmlns:p14="http://schemas.microsoft.com/office/powerpoint/2010/main" xmlns="" val="71146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5119364" cy="3212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데이터 확인하기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category = numpy.max(Y_train) + 1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print(category, '</a:t>
            </a:r>
            <a:r>
              <a:rPr lang="ko-KR" altLang="en-US" sz="2200"/>
              <a:t>카테고리</a:t>
            </a:r>
            <a:r>
              <a:rPr lang="en-US" altLang="ko-KR" sz="220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print(len(X_train), '</a:t>
            </a:r>
            <a:r>
              <a:rPr lang="ko-KR" altLang="en-US" sz="2200"/>
              <a:t>학습용 뉴스 기사</a:t>
            </a:r>
            <a:r>
              <a:rPr lang="en-US" altLang="ko-KR" sz="220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print(len(X_test), '</a:t>
            </a:r>
            <a:r>
              <a:rPr lang="ko-KR" altLang="en-US" sz="2200"/>
              <a:t>테스트용 뉴스 기사</a:t>
            </a:r>
            <a:r>
              <a:rPr lang="en-US" altLang="ko-KR" sz="220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print(X_train[0])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129E99-A6B8-4D9E-A91B-E2EB6918003D}"/>
              </a:ext>
            </a:extLst>
          </p:cNvPr>
          <p:cNvSpPr txBox="1"/>
          <p:nvPr/>
        </p:nvSpPr>
        <p:spPr>
          <a:xfrm>
            <a:off x="6096000" y="1560586"/>
            <a:ext cx="5119364" cy="168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카테고리의 개수와 학습용</a:t>
            </a:r>
            <a:r>
              <a:rPr lang="en-US" altLang="ko-KR" sz="2200"/>
              <a:t>/</a:t>
            </a:r>
            <a:r>
              <a:rPr lang="ko-KR" altLang="en-US" sz="2200"/>
              <a:t>테스트용 뉴스기사 개수를 출력</a:t>
            </a:r>
            <a:endParaRPr lang="en-US" altLang="ko-KR" sz="2200"/>
          </a:p>
          <a:p>
            <a:pPr>
              <a:lnSpc>
                <a:spcPct val="150000"/>
              </a:lnSpc>
            </a:pP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372212977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5119364" cy="2704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 X_train</a:t>
            </a:r>
            <a:r>
              <a:rPr lang="ko-KR" altLang="en-US" sz="2200"/>
              <a:t>에 들어있는 숫자들이 각자 어떤 단어들을 나타내고 있는지 확인해보겠습니다</a:t>
            </a:r>
            <a:r>
              <a:rPr lang="en-US" altLang="ko-KR" sz="2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word_to_index = reuters.get_word_index()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print(word_to_index)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129E99-A6B8-4D9E-A91B-E2EB6918003D}"/>
              </a:ext>
            </a:extLst>
          </p:cNvPr>
          <p:cNvSpPr txBox="1"/>
          <p:nvPr/>
        </p:nvSpPr>
        <p:spPr>
          <a:xfrm>
            <a:off x="6096000" y="1560586"/>
            <a:ext cx="5119364" cy="4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{'mdbl': 10996, 'fawc': 16260, 'degussa': 12089, 'woods': 8803, 'hanging': 13796, 'localized': 20672, 'sation': 20673,...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'jung': 30978, "may's": 10065, 'rotting': 16258, 'pods': 10995, 'emery': 2849, 'northerly': 30979, 'onomichi': 16259}</a:t>
            </a:r>
          </a:p>
        </p:txBody>
      </p:sp>
    </p:spTree>
    <p:extLst>
      <p:ext uri="{BB962C8B-B14F-4D97-AF65-F5344CB8AC3E}">
        <p14:creationId xmlns:p14="http://schemas.microsoft.com/office/powerpoint/2010/main" xmlns="" val="4290969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10231010" cy="422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단어 확인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index_to_word = {}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for key, value in word_to_index.items():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    index_to_word[value] = key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# 28,842</a:t>
            </a:r>
            <a:r>
              <a:rPr lang="ko-KR" altLang="en-US" sz="2200"/>
              <a:t>란 인덱스를 가진 단어는</a:t>
            </a:r>
            <a:r>
              <a:rPr lang="en-US" altLang="ko-KR" sz="220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print('</a:t>
            </a:r>
            <a:r>
              <a:rPr lang="ko-KR" altLang="en-US" sz="2200"/>
              <a:t>빈도수 상위 </a:t>
            </a:r>
            <a:r>
              <a:rPr lang="en-US" altLang="ko-KR" sz="2200"/>
              <a:t>28842</a:t>
            </a:r>
            <a:r>
              <a:rPr lang="ko-KR" altLang="en-US" sz="2200"/>
              <a:t>번 단어 </a:t>
            </a:r>
            <a:r>
              <a:rPr lang="en-US" altLang="ko-KR" sz="2200"/>
              <a:t>: {}'.format(index_to_word[28842]))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print('</a:t>
            </a:r>
            <a:r>
              <a:rPr lang="ko-KR" altLang="en-US" sz="2200"/>
              <a:t>빈도수 상위 </a:t>
            </a:r>
            <a:r>
              <a:rPr lang="en-US" altLang="ko-KR" sz="2200"/>
              <a:t>1</a:t>
            </a:r>
            <a:r>
              <a:rPr lang="ko-KR" altLang="en-US" sz="2200"/>
              <a:t>번 단어 </a:t>
            </a:r>
            <a:r>
              <a:rPr lang="en-US" altLang="ko-KR" sz="2200"/>
              <a:t>: {}'.format(index_to_word[1]))</a:t>
            </a:r>
          </a:p>
        </p:txBody>
      </p:sp>
    </p:spTree>
    <p:extLst>
      <p:ext uri="{BB962C8B-B14F-4D97-AF65-F5344CB8AC3E}">
        <p14:creationId xmlns:p14="http://schemas.microsoft.com/office/powerpoint/2010/main" xmlns="" val="364313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FDEF48-D7E3-4104-A392-8B387021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3" y="1356967"/>
            <a:ext cx="4686955" cy="4623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69431D-07FF-4F62-ADD4-E776CC01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60" y="1356967"/>
            <a:ext cx="7328923" cy="7875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8C1EE32-B551-40A2-ACCF-609E3849C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738" y="3429000"/>
            <a:ext cx="5499868" cy="14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73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10231010" cy="21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첫번째 훈련용 뉴스 기사인 </a:t>
            </a:r>
            <a:r>
              <a:rPr lang="en-US" altLang="ko-KR" sz="2200"/>
              <a:t>X_train[0] </a:t>
            </a:r>
            <a:r>
              <a:rPr lang="ko-KR" altLang="en-US" sz="2200"/>
              <a:t> 복원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# (</a:t>
            </a:r>
            <a:r>
              <a:rPr lang="ko-KR" altLang="en-US" sz="2200"/>
              <a:t>물론 정수 인코딩을 수행하기 전에도 어느정도 전처리가 된 상태라서 제대로 된 문장이 나오지는 않음</a:t>
            </a:r>
            <a:r>
              <a:rPr lang="en-US" altLang="ko-KR" sz="2200"/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print(' '.join([index_to_word[X] for X in X_train[0]]))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E6AF5-6735-4091-AC0C-F45CB13F6ADB}"/>
              </a:ext>
            </a:extLst>
          </p:cNvPr>
          <p:cNvSpPr/>
          <p:nvPr/>
        </p:nvSpPr>
        <p:spPr>
          <a:xfrm>
            <a:off x="561908" y="3961191"/>
            <a:ext cx="1077065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the of of mln loss for plc said at only ended said of could 1 traders now april 0 a after said from 1985 and from foreign 000 april 0 prices its account year a but in this mln home an states earlier and rise and revs vs 000 its 16 vs 000 a but 3 of of several and shareholders and dividend vs 000 its all 4 vs 000 1 mln agreed of april 0 are 2 states will billion total and against 000 pct dlrs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107996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6828243" cy="2704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데이터 전처리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x_train = sequence.pad_sequences(X_train, maxlen=100)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x_test = sequence.pad_sequences(X_test, maxlen=100)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y_train = np_utils.to_categorical(Y_train)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y_test = np_utils.to_categorical(Y_test)</a:t>
            </a:r>
            <a:endParaRPr lang="ko-KR" altLang="en-US" sz="2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90223F-468B-45D2-9A1A-4510719502CA}"/>
              </a:ext>
            </a:extLst>
          </p:cNvPr>
          <p:cNvSpPr txBox="1"/>
          <p:nvPr/>
        </p:nvSpPr>
        <p:spPr>
          <a:xfrm>
            <a:off x="5606320" y="3255458"/>
            <a:ext cx="5877463" cy="2194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sequence</a:t>
            </a:r>
            <a:r>
              <a:rPr lang="ko-KR" altLang="en-US" sz="2200"/>
              <a:t>는 데이터 전처리함수로 각 기사의 단어의 개수를 지정한다</a:t>
            </a:r>
            <a:r>
              <a:rPr lang="en-US" altLang="ko-KR" sz="2200"/>
              <a:t>.  </a:t>
            </a:r>
            <a:r>
              <a:rPr lang="ko-KR" altLang="en-US" sz="2200"/>
              <a:t>기사의 단어의 단어가 </a:t>
            </a:r>
            <a:r>
              <a:rPr lang="en-US" altLang="ko-KR" sz="2200"/>
              <a:t>maxlen</a:t>
            </a:r>
            <a:r>
              <a:rPr lang="ko-KR" altLang="en-US" sz="2200"/>
              <a:t>을 넘으면 자르고</a:t>
            </a:r>
            <a:r>
              <a:rPr lang="en-US" altLang="ko-KR" sz="2200"/>
              <a:t>, </a:t>
            </a:r>
            <a:r>
              <a:rPr lang="ko-KR" altLang="en-US" sz="2200"/>
              <a:t>모자라면 </a:t>
            </a:r>
            <a:r>
              <a:rPr lang="en-US" altLang="ko-KR" sz="2200"/>
              <a:t>0</a:t>
            </a:r>
            <a:r>
              <a:rPr lang="ko-KR" altLang="en-US" sz="2200"/>
              <a:t>으로 단어 채운다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E4DB3A-0694-4A39-ADA4-B96B35ADEC48}"/>
              </a:ext>
            </a:extLst>
          </p:cNvPr>
          <p:cNvSpPr txBox="1"/>
          <p:nvPr/>
        </p:nvSpPr>
        <p:spPr>
          <a:xfrm>
            <a:off x="415601" y="4265403"/>
            <a:ext cx="4696046" cy="67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카테고리는 원</a:t>
            </a:r>
            <a:r>
              <a:rPr lang="en-US" altLang="ko-KR" sz="2200"/>
              <a:t>-</a:t>
            </a:r>
            <a:r>
              <a:rPr lang="ko-KR" altLang="en-US" sz="2200"/>
              <a:t>핫 인코딩으로 처리</a:t>
            </a:r>
          </a:p>
        </p:txBody>
      </p:sp>
    </p:spTree>
    <p:extLst>
      <p:ext uri="{BB962C8B-B14F-4D97-AF65-F5344CB8AC3E}">
        <p14:creationId xmlns:p14="http://schemas.microsoft.com/office/powerpoint/2010/main" xmlns="" val="35009760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11068184" cy="21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그래프로 표현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x_len = numpy.arange(len(y_loss))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plt.plot(x_len, y_vloss, marker='.', c="red", label='Testset_loss')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plt.plot(x_len, y_loss, marker='.', c="blue", label='Trainset_loss')</a:t>
            </a:r>
          </a:p>
        </p:txBody>
      </p:sp>
    </p:spTree>
    <p:extLst>
      <p:ext uri="{BB962C8B-B14F-4D97-AF65-F5344CB8AC3E}">
        <p14:creationId xmlns:p14="http://schemas.microsoft.com/office/powerpoint/2010/main" xmlns="" val="39644412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RNN-</a:t>
            </a:r>
            <a:r>
              <a:rPr lang="en-US"/>
              <a:t>LSTM</a:t>
            </a:r>
            <a:r>
              <a:rPr lang="ko-KR" altLang="en-US"/>
              <a:t>을 이용한 뉴스분류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DB8443-180B-4BD1-B3F9-E8EEB6AD013F}"/>
              </a:ext>
            </a:extLst>
          </p:cNvPr>
          <p:cNvSpPr txBox="1"/>
          <p:nvPr/>
        </p:nvSpPr>
        <p:spPr>
          <a:xfrm>
            <a:off x="561908" y="1560587"/>
            <a:ext cx="11068184" cy="3212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108000" rIns="108000" b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# </a:t>
            </a:r>
            <a:r>
              <a:rPr lang="ko-KR" altLang="en-US" sz="2200"/>
              <a:t>그래프에 그리드를 주고 레이블을 표시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plt.legend(loc='upper right')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plt.grid()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plt.xlabel('epoch')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plt.ylabel('loss')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xmlns="" val="697470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3">
            <a:alphaModFix/>
          </a:blip>
          <a:srcRect t="13127" b="27791"/>
          <a:stretch/>
        </p:blipFill>
        <p:spPr>
          <a:xfrm>
            <a:off x="3892296" y="1676400"/>
            <a:ext cx="4407408" cy="46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088282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17.순환신경망 RNN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9A4D8D-FE08-4E03-9D72-F6DA68C3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88" y="3296332"/>
            <a:ext cx="737972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797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9FA24B-6249-49A5-A88B-A931A00F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07" y="631369"/>
            <a:ext cx="7828287" cy="4832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1B5C57E-6E61-45DD-A614-129C2C86D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48" y="2396557"/>
            <a:ext cx="1016141" cy="14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8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16597B-1F20-4648-8863-878E225A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72" y="2374052"/>
            <a:ext cx="1359089" cy="1232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328A6C-8ABE-41A0-86D5-9945A5A9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32" y="2939982"/>
            <a:ext cx="5283937" cy="9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74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A6781B-D004-4CD9-ACA9-4BF39E08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08" y="1663454"/>
            <a:ext cx="7341624" cy="35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09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37CFC9-6651-4AE9-B8B5-4C87AC9F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00" y="2523386"/>
            <a:ext cx="3594601" cy="1486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B4CEC4-9EDD-42D8-A9AD-0196F7A4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93" y="2302798"/>
            <a:ext cx="452183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58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FE32DF-3DAA-4FF9-9FAA-025893D0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70" y="2317185"/>
            <a:ext cx="1702037" cy="825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2F5A7FC-2DCC-4168-813C-C7709C7E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58" y="1356967"/>
            <a:ext cx="467425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18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DBCAE31-AF66-4084-827F-BBEEFAFDAA4E}"/>
              </a:ext>
            </a:extLst>
          </p:cNvPr>
          <p:cNvGrpSpPr/>
          <p:nvPr/>
        </p:nvGrpSpPr>
        <p:grpSpPr>
          <a:xfrm>
            <a:off x="781114" y="1494828"/>
            <a:ext cx="10629775" cy="5029901"/>
            <a:chOff x="508968" y="926049"/>
            <a:chExt cx="7972331" cy="37724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AFBFB62-7876-4EA0-8B53-D6E08F66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968" y="926049"/>
              <a:ext cx="3419952" cy="34771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CA21E092-18EC-4D20-BC72-2B8760B6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1820" y="926049"/>
              <a:ext cx="3429479" cy="3772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934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91D3155-DD57-424B-8577-5460CF384A35}"/>
              </a:ext>
            </a:extLst>
          </p:cNvPr>
          <p:cNvGrpSpPr/>
          <p:nvPr/>
        </p:nvGrpSpPr>
        <p:grpSpPr>
          <a:xfrm>
            <a:off x="904744" y="1356967"/>
            <a:ext cx="10382512" cy="5093411"/>
            <a:chOff x="311700" y="1017725"/>
            <a:chExt cx="7786884" cy="3820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A375FA38-4350-4B30-98A8-62AD751B7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00" y="1017725"/>
              <a:ext cx="3448531" cy="38200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9DB76E4-F008-435F-BE3A-DB05BFF3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632" y="1084409"/>
              <a:ext cx="3419952" cy="3753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3002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84" y="203200"/>
            <a:ext cx="8112035" cy="6451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145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E01A3-327F-4078-B2EB-AE98C81A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딥러닝을 위한 기초수학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C5034D3-1C2F-48DB-9336-D2841ED8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30" y="1561840"/>
            <a:ext cx="4585340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53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2. 처음 해보는 딥러닝 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1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기존 환자의 데이터를 이용해 새로운 환자의 생사를 예측하는 문제</a:t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759567" y="3841367"/>
            <a:ext cx="2083464" cy="14855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933"/>
              <a:t>진료기록</a:t>
            </a:r>
            <a:endParaRPr sz="2933"/>
          </a:p>
        </p:txBody>
      </p:sp>
      <p:grpSp>
        <p:nvGrpSpPr>
          <p:cNvPr id="150" name="Google Shape;150;p27"/>
          <p:cNvGrpSpPr/>
          <p:nvPr/>
        </p:nvGrpSpPr>
        <p:grpSpPr>
          <a:xfrm>
            <a:off x="3913367" y="3095500"/>
            <a:ext cx="2908000" cy="2908000"/>
            <a:chOff x="2935025" y="2321625"/>
            <a:chExt cx="2181000" cy="2181000"/>
          </a:xfrm>
        </p:grpSpPr>
        <p:sp>
          <p:nvSpPr>
            <p:cNvPr id="151" name="Google Shape;151;p27"/>
            <p:cNvSpPr/>
            <p:nvPr/>
          </p:nvSpPr>
          <p:spPr>
            <a:xfrm>
              <a:off x="2935025" y="2321625"/>
              <a:ext cx="2181000" cy="2181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52" name="Google Shape;152;p27"/>
            <p:cNvGrpSpPr/>
            <p:nvPr/>
          </p:nvGrpSpPr>
          <p:grpSpPr>
            <a:xfrm>
              <a:off x="3011225" y="3236150"/>
              <a:ext cx="976550" cy="1114075"/>
              <a:chOff x="6120125" y="3304200"/>
              <a:chExt cx="976550" cy="1114075"/>
            </a:xfrm>
          </p:grpSpPr>
          <p:sp>
            <p:nvSpPr>
              <p:cNvPr id="153" name="Google Shape;153;p27"/>
              <p:cNvSpPr/>
              <p:nvPr/>
            </p:nvSpPr>
            <p:spPr>
              <a:xfrm>
                <a:off x="6120125" y="3304200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6706075" y="3555650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6706075" y="4027675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6" name="Google Shape;156;p27"/>
            <p:cNvGrpSpPr/>
            <p:nvPr/>
          </p:nvGrpSpPr>
          <p:grpSpPr>
            <a:xfrm>
              <a:off x="3910800" y="2441550"/>
              <a:ext cx="1057950" cy="1114075"/>
              <a:chOff x="7410325" y="2008800"/>
              <a:chExt cx="1057950" cy="1114075"/>
            </a:xfrm>
          </p:grpSpPr>
          <p:sp>
            <p:nvSpPr>
              <p:cNvPr id="157" name="Google Shape;157;p27"/>
              <p:cNvSpPr/>
              <p:nvPr/>
            </p:nvSpPr>
            <p:spPr>
              <a:xfrm>
                <a:off x="7491725" y="2008800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7410325" y="2571750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59;p27"/>
              <p:cNvSpPr/>
              <p:nvPr/>
            </p:nvSpPr>
            <p:spPr>
              <a:xfrm>
                <a:off x="8077675" y="2732275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160" name="Google Shape;160;p27"/>
            <p:cNvCxnSpPr/>
            <p:nvPr/>
          </p:nvCxnSpPr>
          <p:spPr>
            <a:xfrm rot="10800000">
              <a:off x="3222950" y="2799575"/>
              <a:ext cx="1611300" cy="13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1" name="Google Shape;161;p27"/>
          <p:cNvGrpSpPr/>
          <p:nvPr/>
        </p:nvGrpSpPr>
        <p:grpSpPr>
          <a:xfrm>
            <a:off x="7739767" y="3095500"/>
            <a:ext cx="2908000" cy="2908000"/>
            <a:chOff x="2935025" y="2321625"/>
            <a:chExt cx="2181000" cy="2181000"/>
          </a:xfrm>
        </p:grpSpPr>
        <p:sp>
          <p:nvSpPr>
            <p:cNvPr id="162" name="Google Shape;162;p27"/>
            <p:cNvSpPr/>
            <p:nvPr/>
          </p:nvSpPr>
          <p:spPr>
            <a:xfrm>
              <a:off x="2935025" y="2321625"/>
              <a:ext cx="2181000" cy="2181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3" name="Google Shape;163;p27"/>
            <p:cNvGrpSpPr/>
            <p:nvPr/>
          </p:nvGrpSpPr>
          <p:grpSpPr>
            <a:xfrm>
              <a:off x="3011225" y="3236150"/>
              <a:ext cx="976550" cy="1114075"/>
              <a:chOff x="6120125" y="3304200"/>
              <a:chExt cx="976550" cy="1114075"/>
            </a:xfrm>
          </p:grpSpPr>
          <p:sp>
            <p:nvSpPr>
              <p:cNvPr id="164" name="Google Shape;164;p27"/>
              <p:cNvSpPr/>
              <p:nvPr/>
            </p:nvSpPr>
            <p:spPr>
              <a:xfrm>
                <a:off x="6120125" y="3304200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65;p27"/>
              <p:cNvSpPr/>
              <p:nvPr/>
            </p:nvSpPr>
            <p:spPr>
              <a:xfrm>
                <a:off x="6706075" y="3555650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>
                <a:off x="6706075" y="4027675"/>
                <a:ext cx="390600" cy="390600"/>
              </a:xfrm>
              <a:prstGeom prst="flowChartConnector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7" name="Google Shape;167;p27"/>
            <p:cNvGrpSpPr/>
            <p:nvPr/>
          </p:nvGrpSpPr>
          <p:grpSpPr>
            <a:xfrm>
              <a:off x="3910800" y="2441550"/>
              <a:ext cx="1057950" cy="1114075"/>
              <a:chOff x="7410325" y="2008800"/>
              <a:chExt cx="1057950" cy="1114075"/>
            </a:xfrm>
          </p:grpSpPr>
          <p:sp>
            <p:nvSpPr>
              <p:cNvPr id="168" name="Google Shape;168;p27"/>
              <p:cNvSpPr/>
              <p:nvPr/>
            </p:nvSpPr>
            <p:spPr>
              <a:xfrm>
                <a:off x="7491725" y="2008800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7410325" y="2571750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8077675" y="2732275"/>
                <a:ext cx="390600" cy="390600"/>
              </a:xfrm>
              <a:prstGeom prst="flowChartConnector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171" name="Google Shape;171;p27"/>
            <p:cNvCxnSpPr/>
            <p:nvPr/>
          </p:nvCxnSpPr>
          <p:spPr>
            <a:xfrm rot="10800000">
              <a:off x="3222950" y="2799575"/>
              <a:ext cx="1611300" cy="13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2" name="Google Shape;172;p27"/>
          <p:cNvSpPr/>
          <p:nvPr/>
        </p:nvSpPr>
        <p:spPr>
          <a:xfrm>
            <a:off x="9939767" y="3255367"/>
            <a:ext cx="586000" cy="58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Google Shape;173;p27"/>
          <p:cNvSpPr/>
          <p:nvPr/>
        </p:nvSpPr>
        <p:spPr>
          <a:xfrm>
            <a:off x="2604300" y="4145167"/>
            <a:ext cx="1172400" cy="5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7"/>
          <p:cNvSpPr/>
          <p:nvPr/>
        </p:nvSpPr>
        <p:spPr>
          <a:xfrm>
            <a:off x="6662667" y="4145167"/>
            <a:ext cx="1172400" cy="5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xmlns="" val="34712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2.폐암수술환자의 생존율 예측하기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33" y="1495068"/>
            <a:ext cx="9562976" cy="5094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856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2.폐암수술환자의 생존율 예측하기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from </a:t>
            </a:r>
            <a:r>
              <a:rPr lang="en" dirty="0" err="1"/>
              <a:t>keras.models</a:t>
            </a:r>
            <a:r>
              <a:rPr lang="en" dirty="0"/>
              <a:t> import Sequential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from </a:t>
            </a:r>
            <a:r>
              <a:rPr lang="en" dirty="0" err="1"/>
              <a:t>keras.layers</a:t>
            </a:r>
            <a:r>
              <a:rPr lang="en" dirty="0"/>
              <a:t> import Dense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import </a:t>
            </a:r>
            <a:r>
              <a:rPr lang="en" dirty="0" err="1"/>
              <a:t>numpy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import </a:t>
            </a:r>
            <a:r>
              <a:rPr lang="en" dirty="0" err="1"/>
              <a:t>tensorflow</a:t>
            </a:r>
            <a:r>
              <a:rPr lang="en" dirty="0"/>
              <a:t> as </a:t>
            </a:r>
            <a:r>
              <a:rPr lang="en" dirty="0" err="1"/>
              <a:t>tf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seed = 0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 err="1"/>
              <a:t>numpy.random.seed</a:t>
            </a:r>
            <a:r>
              <a:rPr lang="en" dirty="0"/>
              <a:t>(seed)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 err="1"/>
              <a:t>tf.random.set_seed</a:t>
            </a:r>
            <a:r>
              <a:rPr lang="en" dirty="0"/>
              <a:t>(seed)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167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2.폐암수술환자의 생존율 예측하기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url = 'https://raw.githubusercontent.com/jimsjoo/DL/master/dataset/ThoraricSurgery.csv'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Data_set = numpy.loadtxt(url, delimiter=",")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X = Data_set[:,0:17]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Y = Data_set[:,17]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84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2.폐암수술환자의 생존율 예측하기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model = Sequential()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model.add(Dense(30, input_dim=17, activation='relu'))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model.add(Dense(1, activation='sigmoid'))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model.compile(loss='mean_squared_error', optimizer='adam', metrics=['accuracy'])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model.fit(X, Y, epochs=30, batch_size=10)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31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3.딥러닝  코드  분석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604433"/>
            <a:ext cx="72898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3123800" y="4620000"/>
            <a:ext cx="8743200" cy="1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# 딥러닝 구조를 결정합니다(모델을 설정하고 실행하는 부분입니다).</a:t>
            </a:r>
            <a:endParaRPr sz="2133"/>
          </a:p>
          <a:p>
            <a:r>
              <a:rPr lang="en" sz="2133"/>
              <a:t>model = Sequential()</a:t>
            </a:r>
            <a:endParaRPr sz="2133"/>
          </a:p>
          <a:p>
            <a:r>
              <a:rPr lang="en" sz="2133"/>
              <a:t>model.add(Dense(30, input_dim=17, activation='relu'))</a:t>
            </a:r>
            <a:endParaRPr sz="2133"/>
          </a:p>
          <a:p>
            <a:r>
              <a:rPr lang="en" sz="2133"/>
              <a:t>model.add(Dense(1, activation='sigmoid'))</a:t>
            </a:r>
            <a:endParaRPr sz="2133"/>
          </a:p>
        </p:txBody>
      </p:sp>
    </p:spTree>
    <p:extLst>
      <p:ext uri="{BB962C8B-B14F-4D97-AF65-F5344CB8AC3E}">
        <p14:creationId xmlns:p14="http://schemas.microsoft.com/office/powerpoint/2010/main" xmlns="" val="29146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6E3E1F-F5B2-4739-9BEB-F046DA89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44" y="2152472"/>
            <a:ext cx="725271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53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3.선형이 뭘까요?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5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000"/>
              <a:t>선형화 - 산 정상까지 해발 몇 미터야?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선형분류 - 쿠키와 사탕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선형회귀 - 공부한 양과 성적 관계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주성분분석(분포) - 금화가 밀집한 쪽을 분석 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선형함수 - 직선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비선형함수 - 선형이 아닌 것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선형모델 - 변수에 따라 달라짐</a:t>
            </a:r>
            <a:endParaRPr sz="2000"/>
          </a:p>
          <a:p>
            <a:pPr>
              <a:lnSpc>
                <a:spcPct val="150000"/>
              </a:lnSpc>
            </a:pPr>
            <a:r>
              <a:rPr lang="en" sz="2000"/>
              <a:t>선형방정식-다양한 요인의 합으로 일반화</a:t>
            </a:r>
            <a:br>
              <a:rPr lang="en" sz="2000"/>
            </a:br>
            <a:r>
              <a:rPr lang="en" sz="2000"/>
              <a:t>Ax = b(행렬연산)</a:t>
            </a:r>
            <a:endParaRPr sz="2000"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000" y="609600"/>
            <a:ext cx="510539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000" y="3429000"/>
            <a:ext cx="5105400" cy="281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61115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3장.예측선 긋기: 선형회귀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84" y="1560167"/>
            <a:ext cx="9497835" cy="497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5467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95" y="203200"/>
            <a:ext cx="10346811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714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11016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600"/>
              <a:t>일차 함수(가설)</a:t>
            </a:r>
            <a:endParaRPr sz="3600"/>
          </a:p>
          <a:p>
            <a:pPr indent="-533387">
              <a:spcBef>
                <a:spcPts val="2133"/>
              </a:spcBef>
              <a:buSzPts val="2700"/>
            </a:pPr>
            <a:r>
              <a:rPr lang="en" sz="3600"/>
              <a:t>독립변수(속성)</a:t>
            </a:r>
            <a:endParaRPr sz="3600"/>
          </a:p>
          <a:p>
            <a:pPr indent="-533387">
              <a:buSzPts val="2700"/>
            </a:pPr>
            <a:r>
              <a:rPr lang="en" sz="3600"/>
              <a:t>종속변수(클래스)</a:t>
            </a:r>
            <a:endParaRPr sz="3600"/>
          </a:p>
          <a:p>
            <a:pPr marL="0" indent="0">
              <a:spcBef>
                <a:spcPts val="2133"/>
              </a:spcBef>
              <a:buNone/>
            </a:pPr>
            <a:r>
              <a:rPr lang="en" sz="3600"/>
              <a:t>선형회귀</a:t>
            </a:r>
            <a:endParaRPr sz="3600"/>
          </a:p>
          <a:p>
            <a:pPr indent="-533387">
              <a:spcBef>
                <a:spcPts val="2133"/>
              </a:spcBef>
              <a:buSzPts val="2700"/>
            </a:pPr>
            <a:r>
              <a:rPr lang="en" sz="3600"/>
              <a:t>단순선형회귀</a:t>
            </a:r>
            <a:endParaRPr sz="3600"/>
          </a:p>
          <a:p>
            <a:pPr indent="-533387">
              <a:buSzPts val="2700"/>
            </a:pPr>
            <a:r>
              <a:rPr lang="en" sz="3600"/>
              <a:t>다중선형회귀</a:t>
            </a:r>
            <a:endParaRPr sz="3600"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101" y="1649100"/>
            <a:ext cx="4763300" cy="4330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520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11016800" cy="9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600"/>
              <a:t>공부시간과 성적의 단순선형회귀</a:t>
            </a:r>
            <a:endParaRPr sz="3600"/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1270000" y="2616200"/>
          <a:ext cx="9652000" cy="1432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시간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2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4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6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성적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81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93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91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97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759600" y="4379633"/>
            <a:ext cx="11016800" cy="9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33387">
              <a:buSzPts val="2700"/>
            </a:pPr>
            <a:r>
              <a:rPr lang="en" sz="3600"/>
              <a:t>종속변수는? 독립변수는?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xmlns="" val="29806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</a:t>
            </a:r>
            <a:endParaRPr/>
          </a:p>
        </p:txBody>
      </p:sp>
      <p:grpSp>
        <p:nvGrpSpPr>
          <p:cNvPr id="241" name="Google Shape;241;p37"/>
          <p:cNvGrpSpPr/>
          <p:nvPr/>
        </p:nvGrpSpPr>
        <p:grpSpPr>
          <a:xfrm>
            <a:off x="651067" y="2086252"/>
            <a:ext cx="9419067" cy="4164017"/>
            <a:chOff x="488300" y="1564688"/>
            <a:chExt cx="7064300" cy="3123013"/>
          </a:xfrm>
        </p:grpSpPr>
        <p:grpSp>
          <p:nvGrpSpPr>
            <p:cNvPr id="242" name="Google Shape;242;p37"/>
            <p:cNvGrpSpPr/>
            <p:nvPr/>
          </p:nvGrpSpPr>
          <p:grpSpPr>
            <a:xfrm>
              <a:off x="1269600" y="1757925"/>
              <a:ext cx="6282900" cy="2295025"/>
              <a:chOff x="1269600" y="1757925"/>
              <a:chExt cx="6282900" cy="2295025"/>
            </a:xfrm>
          </p:grpSpPr>
          <p:cxnSp>
            <p:nvCxnSpPr>
              <p:cNvPr id="243" name="Google Shape;243;p37"/>
              <p:cNvCxnSpPr/>
              <p:nvPr/>
            </p:nvCxnSpPr>
            <p:spPr>
              <a:xfrm>
                <a:off x="1269600" y="359394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37"/>
              <p:cNvCxnSpPr/>
              <p:nvPr/>
            </p:nvCxnSpPr>
            <p:spPr>
              <a:xfrm>
                <a:off x="1269600" y="405295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37"/>
              <p:cNvCxnSpPr/>
              <p:nvPr/>
            </p:nvCxnSpPr>
            <p:spPr>
              <a:xfrm>
                <a:off x="1269600" y="267593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37"/>
              <p:cNvCxnSpPr/>
              <p:nvPr/>
            </p:nvCxnSpPr>
            <p:spPr>
              <a:xfrm>
                <a:off x="1269600" y="313494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37"/>
              <p:cNvCxnSpPr/>
              <p:nvPr/>
            </p:nvCxnSpPr>
            <p:spPr>
              <a:xfrm>
                <a:off x="1269600" y="175792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37"/>
              <p:cNvCxnSpPr/>
              <p:nvPr/>
            </p:nvCxnSpPr>
            <p:spPr>
              <a:xfrm>
                <a:off x="1269600" y="221693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9" name="Google Shape;249;p37"/>
            <p:cNvSpPr txBox="1"/>
            <p:nvPr/>
          </p:nvSpPr>
          <p:spPr>
            <a:xfrm>
              <a:off x="1269700" y="4297100"/>
              <a:ext cx="6282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/>
                <a:t> 2시간                4시간</a:t>
              </a:r>
              <a:r>
                <a:rPr lang="en" sz="2667">
                  <a:solidFill>
                    <a:schemeClr val="dk1"/>
                  </a:solidFill>
                </a:rPr>
                <a:t>                </a:t>
              </a:r>
              <a:r>
                <a:rPr lang="en" sz="2667"/>
                <a:t>6시간</a:t>
              </a:r>
              <a:r>
                <a:rPr lang="en" sz="2667">
                  <a:solidFill>
                    <a:schemeClr val="dk1"/>
                  </a:solidFill>
                </a:rPr>
                <a:t>                </a:t>
              </a:r>
              <a:r>
                <a:rPr lang="en" sz="2667"/>
                <a:t>8시간</a:t>
              </a:r>
              <a:endParaRPr sz="2667"/>
            </a:p>
          </p:txBody>
        </p:sp>
        <p:sp>
          <p:nvSpPr>
            <p:cNvPr id="250" name="Google Shape;250;p37"/>
            <p:cNvSpPr txBox="1"/>
            <p:nvPr/>
          </p:nvSpPr>
          <p:spPr>
            <a:xfrm>
              <a:off x="488300" y="3814750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75</a:t>
              </a:r>
              <a:endParaRPr sz="2667"/>
            </a:p>
          </p:txBody>
        </p:sp>
        <p:sp>
          <p:nvSpPr>
            <p:cNvPr id="251" name="Google Shape;251;p37"/>
            <p:cNvSpPr txBox="1"/>
            <p:nvPr/>
          </p:nvSpPr>
          <p:spPr>
            <a:xfrm>
              <a:off x="488300" y="3364738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80</a:t>
              </a:r>
              <a:endParaRPr sz="2667"/>
            </a:p>
          </p:txBody>
        </p:sp>
        <p:sp>
          <p:nvSpPr>
            <p:cNvPr id="252" name="Google Shape;252;p37"/>
            <p:cNvSpPr txBox="1"/>
            <p:nvPr/>
          </p:nvSpPr>
          <p:spPr>
            <a:xfrm>
              <a:off x="488300" y="2914725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85</a:t>
              </a:r>
              <a:endParaRPr sz="2667"/>
            </a:p>
          </p:txBody>
        </p:sp>
        <p:sp>
          <p:nvSpPr>
            <p:cNvPr id="253" name="Google Shape;253;p37"/>
            <p:cNvSpPr txBox="1"/>
            <p:nvPr/>
          </p:nvSpPr>
          <p:spPr>
            <a:xfrm>
              <a:off x="488300" y="2464713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90</a:t>
              </a:r>
              <a:endParaRPr sz="2667"/>
            </a:p>
          </p:txBody>
        </p:sp>
        <p:sp>
          <p:nvSpPr>
            <p:cNvPr id="254" name="Google Shape;254;p37"/>
            <p:cNvSpPr txBox="1"/>
            <p:nvPr/>
          </p:nvSpPr>
          <p:spPr>
            <a:xfrm>
              <a:off x="488300" y="2014700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95</a:t>
              </a:r>
              <a:endParaRPr sz="2667"/>
            </a:p>
          </p:txBody>
        </p:sp>
        <p:sp>
          <p:nvSpPr>
            <p:cNvPr id="255" name="Google Shape;255;p37"/>
            <p:cNvSpPr txBox="1"/>
            <p:nvPr/>
          </p:nvSpPr>
          <p:spPr>
            <a:xfrm>
              <a:off x="488300" y="1564688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100</a:t>
              </a:r>
              <a:endParaRPr sz="2667"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7015325" y="1955300"/>
              <a:ext cx="260400" cy="2604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1584750" y="3305325"/>
              <a:ext cx="260400" cy="2604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3394942" y="2311350"/>
              <a:ext cx="260400" cy="2604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205133" y="2441550"/>
              <a:ext cx="260400" cy="2604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xmlns="" val="14779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선형회귀-최소제곱법</a:t>
            </a:r>
            <a:endParaRPr/>
          </a:p>
        </p:txBody>
      </p:sp>
      <p:grpSp>
        <p:nvGrpSpPr>
          <p:cNvPr id="265" name="Google Shape;265;p38"/>
          <p:cNvGrpSpPr/>
          <p:nvPr/>
        </p:nvGrpSpPr>
        <p:grpSpPr>
          <a:xfrm>
            <a:off x="651067" y="2086252"/>
            <a:ext cx="9419067" cy="4164017"/>
            <a:chOff x="488300" y="1564688"/>
            <a:chExt cx="7064300" cy="3123013"/>
          </a:xfrm>
        </p:grpSpPr>
        <p:grpSp>
          <p:nvGrpSpPr>
            <p:cNvPr id="266" name="Google Shape;266;p38"/>
            <p:cNvGrpSpPr/>
            <p:nvPr/>
          </p:nvGrpSpPr>
          <p:grpSpPr>
            <a:xfrm>
              <a:off x="1269600" y="1757925"/>
              <a:ext cx="6282900" cy="2295025"/>
              <a:chOff x="1269600" y="1757925"/>
              <a:chExt cx="6282900" cy="2295025"/>
            </a:xfrm>
          </p:grpSpPr>
          <p:cxnSp>
            <p:nvCxnSpPr>
              <p:cNvPr id="267" name="Google Shape;267;p38"/>
              <p:cNvCxnSpPr/>
              <p:nvPr/>
            </p:nvCxnSpPr>
            <p:spPr>
              <a:xfrm>
                <a:off x="1269600" y="359394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38"/>
              <p:cNvCxnSpPr/>
              <p:nvPr/>
            </p:nvCxnSpPr>
            <p:spPr>
              <a:xfrm>
                <a:off x="1269600" y="405295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38"/>
              <p:cNvCxnSpPr/>
              <p:nvPr/>
            </p:nvCxnSpPr>
            <p:spPr>
              <a:xfrm>
                <a:off x="1269600" y="267593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38"/>
              <p:cNvCxnSpPr/>
              <p:nvPr/>
            </p:nvCxnSpPr>
            <p:spPr>
              <a:xfrm>
                <a:off x="1269600" y="313494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38"/>
              <p:cNvCxnSpPr/>
              <p:nvPr/>
            </p:nvCxnSpPr>
            <p:spPr>
              <a:xfrm>
                <a:off x="1269600" y="1757925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38"/>
              <p:cNvCxnSpPr/>
              <p:nvPr/>
            </p:nvCxnSpPr>
            <p:spPr>
              <a:xfrm>
                <a:off x="1269600" y="2216930"/>
                <a:ext cx="628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73" name="Google Shape;273;p38"/>
            <p:cNvSpPr txBox="1"/>
            <p:nvPr/>
          </p:nvSpPr>
          <p:spPr>
            <a:xfrm>
              <a:off x="1269700" y="4297100"/>
              <a:ext cx="6282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/>
                <a:t> 2시간                4시간</a:t>
              </a:r>
              <a:r>
                <a:rPr lang="en" sz="2667">
                  <a:solidFill>
                    <a:schemeClr val="dk1"/>
                  </a:solidFill>
                </a:rPr>
                <a:t>                </a:t>
              </a:r>
              <a:r>
                <a:rPr lang="en" sz="2667"/>
                <a:t>6시간</a:t>
              </a:r>
              <a:r>
                <a:rPr lang="en" sz="2667">
                  <a:solidFill>
                    <a:schemeClr val="dk1"/>
                  </a:solidFill>
                </a:rPr>
                <a:t>                </a:t>
              </a:r>
              <a:r>
                <a:rPr lang="en" sz="2667"/>
                <a:t>8시간</a:t>
              </a:r>
              <a:endParaRPr sz="2667"/>
            </a:p>
          </p:txBody>
        </p:sp>
        <p:sp>
          <p:nvSpPr>
            <p:cNvPr id="274" name="Google Shape;274;p38"/>
            <p:cNvSpPr txBox="1"/>
            <p:nvPr/>
          </p:nvSpPr>
          <p:spPr>
            <a:xfrm>
              <a:off x="488300" y="3814750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75</a:t>
              </a:r>
              <a:endParaRPr sz="2667"/>
            </a:p>
          </p:txBody>
        </p:sp>
        <p:sp>
          <p:nvSpPr>
            <p:cNvPr id="275" name="Google Shape;275;p38"/>
            <p:cNvSpPr txBox="1"/>
            <p:nvPr/>
          </p:nvSpPr>
          <p:spPr>
            <a:xfrm>
              <a:off x="488300" y="3364738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80</a:t>
              </a:r>
              <a:endParaRPr sz="2667"/>
            </a:p>
          </p:txBody>
        </p:sp>
        <p:sp>
          <p:nvSpPr>
            <p:cNvPr id="276" name="Google Shape;276;p38"/>
            <p:cNvSpPr txBox="1"/>
            <p:nvPr/>
          </p:nvSpPr>
          <p:spPr>
            <a:xfrm>
              <a:off x="488300" y="2914725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85</a:t>
              </a:r>
              <a:endParaRPr sz="2667"/>
            </a:p>
          </p:txBody>
        </p:sp>
        <p:sp>
          <p:nvSpPr>
            <p:cNvPr id="277" name="Google Shape;277;p38"/>
            <p:cNvSpPr txBox="1"/>
            <p:nvPr/>
          </p:nvSpPr>
          <p:spPr>
            <a:xfrm>
              <a:off x="488300" y="2464713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90</a:t>
              </a:r>
              <a:endParaRPr sz="2667"/>
            </a:p>
          </p:txBody>
        </p:sp>
        <p:sp>
          <p:nvSpPr>
            <p:cNvPr id="278" name="Google Shape;278;p38"/>
            <p:cNvSpPr txBox="1"/>
            <p:nvPr/>
          </p:nvSpPr>
          <p:spPr>
            <a:xfrm>
              <a:off x="488300" y="2014700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95</a:t>
              </a:r>
              <a:endParaRPr sz="2667"/>
            </a:p>
          </p:txBody>
        </p:sp>
        <p:sp>
          <p:nvSpPr>
            <p:cNvPr id="279" name="Google Shape;279;p38"/>
            <p:cNvSpPr txBox="1"/>
            <p:nvPr/>
          </p:nvSpPr>
          <p:spPr>
            <a:xfrm>
              <a:off x="488300" y="1564688"/>
              <a:ext cx="6186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/>
              <a:r>
                <a:rPr lang="en" sz="2667"/>
                <a:t>100</a:t>
              </a:r>
              <a:endParaRPr sz="2667"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7015325" y="1955300"/>
              <a:ext cx="164700" cy="1647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1584750" y="3305325"/>
              <a:ext cx="164700" cy="1647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3394942" y="2311350"/>
              <a:ext cx="164700" cy="1647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5205133" y="2441550"/>
              <a:ext cx="164700" cy="164700"/>
            </a:xfrm>
            <a:prstGeom prst="flowChartConnector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84" name="Google Shape;284;p38"/>
          <p:cNvCxnSpPr/>
          <p:nvPr/>
        </p:nvCxnSpPr>
        <p:spPr>
          <a:xfrm rot="10800000" flipH="1">
            <a:off x="2185033" y="2416767"/>
            <a:ext cx="7378800" cy="184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xmlns="" val="15088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14771A-C55A-4A28-8556-A4C53B7F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1860332"/>
            <a:ext cx="4572639" cy="31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68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B9B4D0-4B3B-4E66-B1EF-C6653954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16" y="1493729"/>
            <a:ext cx="4610744" cy="4293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CFC441B-8D71-47CF-9C0F-AADD82F5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8" y="2713098"/>
            <a:ext cx="4623445" cy="30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78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8E2F44-3A77-4CED-97E6-1DDF6181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90" y="2704999"/>
            <a:ext cx="7316221" cy="14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4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5A420F-7A06-4B8E-B3EE-7E24322B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44" y="3073351"/>
            <a:ext cx="7252712" cy="7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89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선형회귀-최소제곱법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8073200" cy="9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600"/>
              <a:t>실제 성적과 일차함수로 계산한 예측값</a:t>
            </a:r>
            <a:endParaRPr sz="3600"/>
          </a:p>
        </p:txBody>
      </p:sp>
      <p:graphicFrame>
        <p:nvGraphicFramePr>
          <p:cNvPr id="317" name="Google Shape;317;p40"/>
          <p:cNvGraphicFramePr/>
          <p:nvPr/>
        </p:nvGraphicFramePr>
        <p:xfrm>
          <a:off x="1270000" y="2616200"/>
          <a:ext cx="9652000" cy="2148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시간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2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4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6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성적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81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93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91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97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예측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83.6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88.2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92.8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97.4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759600" y="5356267"/>
            <a:ext cx="11016800" cy="9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33387">
              <a:buSzPts val="2700"/>
            </a:pPr>
            <a:r>
              <a:rPr lang="en" sz="3600"/>
              <a:t>가장 좋은 일차함수는 성적-예측간 오차가 적은 것</a:t>
            </a:r>
            <a:endParaRPr sz="3600"/>
          </a:p>
        </p:txBody>
      </p:sp>
      <p:sp>
        <p:nvSpPr>
          <p:cNvPr id="319" name="Google Shape;319;p40"/>
          <p:cNvSpPr txBox="1"/>
          <p:nvPr/>
        </p:nvSpPr>
        <p:spPr>
          <a:xfrm>
            <a:off x="9085367" y="1604784"/>
            <a:ext cx="230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i="1">
                <a:latin typeface="Times"/>
                <a:ea typeface="Times"/>
                <a:cs typeface="Times"/>
                <a:sym typeface="Times"/>
              </a:rPr>
              <a:t>y=2.3x+79</a:t>
            </a:r>
            <a:endParaRPr sz="4133" i="1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01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97849" cy="308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선형회귀 수식 </a:t>
            </a:r>
            <a:r>
              <a:rPr lang="en-US" altLang="ko-KR" sz="2200"/>
              <a:t>Y = WX + B</a:t>
            </a:r>
            <a:r>
              <a:rPr lang="ko-KR" altLang="en-US" sz="2200"/>
              <a:t>를 이용하여</a:t>
            </a:r>
            <a:r>
              <a:rPr lang="en-US" altLang="ko-KR" sz="2200"/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/>
              <a:t>X</a:t>
            </a:r>
            <a:r>
              <a:rPr lang="ko-KR" altLang="en-US" sz="2200"/>
              <a:t>라는 입력자료와 </a:t>
            </a:r>
            <a:r>
              <a:rPr lang="en-US" altLang="ko-KR" sz="2200"/>
              <a:t>Y</a:t>
            </a:r>
            <a:r>
              <a:rPr lang="ko-KR" altLang="en-US" sz="2200"/>
              <a:t>라는 출력자료가 주어졌을 때 최적의 </a:t>
            </a:r>
            <a:r>
              <a:rPr lang="en-US" altLang="ko-KR" sz="2200"/>
              <a:t>W,B</a:t>
            </a:r>
            <a:r>
              <a:rPr lang="ko-KR" altLang="en-US" sz="2200"/>
              <a:t>를 구한다는 뜻</a:t>
            </a:r>
            <a:r>
              <a:rPr lang="en-US" altLang="ko-KR" sz="220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여기서 </a:t>
            </a:r>
            <a:r>
              <a:rPr lang="en-US" altLang="ko-KR" sz="2200"/>
              <a:t>X, Y</a:t>
            </a:r>
            <a:r>
              <a:rPr lang="ko-KR" altLang="en-US" sz="2200"/>
              <a:t>는 정제된 데이터이며 사람이 해야 할 일을 의미</a:t>
            </a:r>
            <a:r>
              <a:rPr lang="en-US" altLang="ko-KR" sz="220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우리는 잘 정제된 </a:t>
            </a:r>
            <a:r>
              <a:rPr lang="en-US" altLang="ko-KR" sz="2200"/>
              <a:t>X, Y </a:t>
            </a:r>
            <a:r>
              <a:rPr lang="ko-KR" altLang="en-US" sz="2200"/>
              <a:t>데이터를 넣어주고 노드와 레이어를 구성하여 모델을 만들어 주면 케라스는 알아서 최적의 </a:t>
            </a:r>
            <a:r>
              <a:rPr lang="en-US" altLang="ko-KR" sz="2200"/>
              <a:t>W(Weight)</a:t>
            </a:r>
            <a:r>
              <a:rPr lang="ko-KR" altLang="en-US" sz="2200"/>
              <a:t>와 </a:t>
            </a:r>
            <a:r>
              <a:rPr lang="en-US" altLang="ko-KR" sz="2200"/>
              <a:t>B(Bias)</a:t>
            </a:r>
            <a:r>
              <a:rPr lang="ko-KR" altLang="en-US" sz="2200"/>
              <a:t>를 찾아줌</a:t>
            </a:r>
            <a:r>
              <a:rPr lang="en-US" altLang="ko-KR" sz="220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결론은 사람은 정제된 데이터 </a:t>
            </a:r>
            <a:r>
              <a:rPr lang="en-US" altLang="ko-KR" sz="2200"/>
              <a:t>x, y</a:t>
            </a:r>
            <a:r>
              <a:rPr lang="ko-KR" altLang="en-US" sz="2200"/>
              <a:t>를 구하고 머신은 </a:t>
            </a:r>
            <a:r>
              <a:rPr lang="en-US" altLang="ko-KR" sz="2200"/>
              <a:t>w,b</a:t>
            </a:r>
            <a:r>
              <a:rPr lang="ko-KR" altLang="en-US" sz="2200"/>
              <a:t>를 구한다</a:t>
            </a:r>
            <a:r>
              <a:rPr lang="en-US" altLang="ko-KR" sz="2200"/>
              <a:t>.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xmlns="" val="33767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34" y="399034"/>
            <a:ext cx="6834333" cy="605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121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6250899" cy="2579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from keras.models import Sequential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from keras.layers import Dense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import numpy as np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 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421B6E-1F5D-4994-987D-619BDC432F2B}"/>
              </a:ext>
            </a:extLst>
          </p:cNvPr>
          <p:cNvSpPr/>
          <p:nvPr/>
        </p:nvSpPr>
        <p:spPr>
          <a:xfrm>
            <a:off x="5129940" y="1664469"/>
            <a:ext cx="6372514" cy="410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keras</a:t>
            </a:r>
            <a:r>
              <a:rPr lang="ko-KR" altLang="en-US" sz="2200"/>
              <a:t>의 </a:t>
            </a:r>
            <a:r>
              <a:rPr lang="en-US" altLang="ko-KR" sz="2200"/>
              <a:t>models</a:t>
            </a:r>
            <a:r>
              <a:rPr lang="ko-KR" altLang="en-US" sz="2200"/>
              <a:t>과 </a:t>
            </a:r>
            <a:r>
              <a:rPr lang="en-US" altLang="ko-KR" sz="2200"/>
              <a:t>layers</a:t>
            </a:r>
            <a:r>
              <a:rPr lang="ko-KR" altLang="en-US" sz="2200"/>
              <a:t>라는 이름을 가진 라이브러리 내의 </a:t>
            </a:r>
            <a:r>
              <a:rPr lang="en-US" altLang="ko-KR" sz="2200"/>
              <a:t>Sequential</a:t>
            </a:r>
            <a:r>
              <a:rPr lang="ko-KR" altLang="en-US" sz="2200"/>
              <a:t>과 </a:t>
            </a:r>
            <a:r>
              <a:rPr lang="en-US" altLang="ko-KR" sz="2200"/>
              <a:t>Dense</a:t>
            </a:r>
            <a:r>
              <a:rPr lang="ko-KR" altLang="en-US" sz="2200"/>
              <a:t>라는 오브젝트를 사용하기 위해 위 모델들을 임포트</a:t>
            </a:r>
            <a:endParaRPr lang="en-US" altLang="ko-KR" sz="2200"/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ko-KR" altLang="en-US" sz="2200"/>
              <a:t>또 </a:t>
            </a:r>
            <a:r>
              <a:rPr lang="en-US" altLang="ko-KR" sz="2200"/>
              <a:t>numpy</a:t>
            </a:r>
            <a:r>
              <a:rPr lang="ko-KR" altLang="en-US" sz="2200"/>
              <a:t>의 기능들을 사용하기 위해 </a:t>
            </a:r>
            <a:r>
              <a:rPr lang="en-US" altLang="ko-KR" sz="2200"/>
              <a:t>numpy</a:t>
            </a:r>
            <a:r>
              <a:rPr lang="ko-KR" altLang="en-US" sz="2200"/>
              <a:t>도 임포트를 시켜주었고</a:t>
            </a:r>
            <a:r>
              <a:rPr lang="en-US" altLang="ko-KR" sz="2200"/>
              <a:t>, </a:t>
            </a:r>
            <a:r>
              <a:rPr lang="ko-KR" altLang="en-US" sz="2200"/>
              <a:t>이제부터 </a:t>
            </a:r>
            <a:r>
              <a:rPr lang="en-US" altLang="ko-KR" sz="2200"/>
              <a:t>numpy</a:t>
            </a:r>
            <a:r>
              <a:rPr lang="ko-KR" altLang="en-US" sz="2200"/>
              <a:t>의 기능들을 불러올때는 간결하게 </a:t>
            </a:r>
            <a:r>
              <a:rPr lang="en-US" altLang="ko-KR" sz="2200"/>
              <a:t>'np'</a:t>
            </a:r>
            <a:r>
              <a:rPr lang="ko-KR" altLang="en-US" sz="2200"/>
              <a:t>만 사용</a:t>
            </a:r>
            <a:r>
              <a:rPr lang="en-US" altLang="ko-KR" sz="220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ex) np.array()</a:t>
            </a:r>
          </a:p>
        </p:txBody>
      </p:sp>
    </p:spTree>
    <p:extLst>
      <p:ext uri="{BB962C8B-B14F-4D97-AF65-F5344CB8AC3E}">
        <p14:creationId xmlns:p14="http://schemas.microsoft.com/office/powerpoint/2010/main" xmlns="" val="6455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6250899" cy="359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from keras.models import Sequential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from keras.layers import Dense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import numpy as np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x = np.array([1,2,3,4,5])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y = np.array([1,2,3,4,5])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421B6E-1F5D-4994-987D-619BDC432F2B}"/>
              </a:ext>
            </a:extLst>
          </p:cNvPr>
          <p:cNvSpPr/>
          <p:nvPr/>
        </p:nvSpPr>
        <p:spPr>
          <a:xfrm>
            <a:off x="4649492" y="3732920"/>
            <a:ext cx="6852961" cy="2068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입력과 출력 데이터들 입니다</a:t>
            </a:r>
            <a:r>
              <a:rPr lang="en-US" altLang="ko-KR" sz="2200"/>
              <a:t>. </a:t>
            </a:r>
            <a:r>
              <a:rPr lang="ko-KR" altLang="en-US" sz="2200"/>
              <a:t>연습용이므로 입력데이터와 출력데이터는 같게 함</a:t>
            </a:r>
            <a:r>
              <a:rPr lang="en-US" altLang="ko-KR" sz="2200"/>
              <a:t>.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ko-KR" altLang="en-US" sz="2200"/>
              <a:t>위 데이터들의 최적의 </a:t>
            </a:r>
            <a:r>
              <a:rPr lang="en-US" altLang="ko-KR" sz="2200"/>
              <a:t>w</a:t>
            </a:r>
            <a:r>
              <a:rPr lang="ko-KR" altLang="en-US" sz="2200"/>
              <a:t>는 </a:t>
            </a:r>
            <a:r>
              <a:rPr lang="en-US" altLang="ko-KR" sz="22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8972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6250899" cy="410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from keras.models import Sequential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from keras.layers import Dense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import numpy as np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x = np.array([1,2,3,4,5])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y = np.array([1,2,3,4,5])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model = Sequential()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421B6E-1F5D-4994-987D-619BDC432F2B}"/>
              </a:ext>
            </a:extLst>
          </p:cNvPr>
          <p:cNvSpPr/>
          <p:nvPr/>
        </p:nvSpPr>
        <p:spPr>
          <a:xfrm>
            <a:off x="6862956" y="1664469"/>
            <a:ext cx="4639497" cy="156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Seqeuntial</a:t>
            </a:r>
            <a:r>
              <a:rPr lang="ko-KR" altLang="en-US" sz="2200"/>
              <a:t>모델 오브젝트를 </a:t>
            </a:r>
            <a:r>
              <a:rPr lang="en-US" altLang="ko-KR" sz="2200"/>
              <a:t>model</a:t>
            </a:r>
            <a:r>
              <a:rPr lang="ko-KR" altLang="en-US" sz="2200"/>
              <a:t>이라는 변수 안에 넣고</a:t>
            </a:r>
            <a:r>
              <a:rPr lang="en-US" altLang="ko-KR" sz="2200"/>
              <a:t>, </a:t>
            </a:r>
            <a:r>
              <a:rPr lang="ko-KR" altLang="en-US" sz="2200"/>
              <a:t>모델 구성을 시작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2706703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625089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model.add(Dense(5, input_dim=1, activation='relu’))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421B6E-1F5D-4994-987D-619BDC432F2B}"/>
              </a:ext>
            </a:extLst>
          </p:cNvPr>
          <p:cNvSpPr/>
          <p:nvPr/>
        </p:nvSpPr>
        <p:spPr>
          <a:xfrm>
            <a:off x="689547" y="2212184"/>
            <a:ext cx="10812906" cy="409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/>
              <a:t>input_dim = 1, </a:t>
            </a:r>
            <a:r>
              <a:rPr lang="ko-KR" altLang="en-US" sz="2200"/>
              <a:t>입력 차원이 </a:t>
            </a:r>
            <a:r>
              <a:rPr lang="en-US" altLang="ko-KR" sz="2200"/>
              <a:t>1</a:t>
            </a:r>
            <a:r>
              <a:rPr lang="ko-KR" altLang="en-US" sz="2200"/>
              <a:t>이라는 뜻이며 입력 노드가 한개라고 생각하면 됨</a:t>
            </a:r>
            <a:r>
              <a:rPr lang="en-US" altLang="ko-KR" sz="22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만약 </a:t>
            </a:r>
            <a:r>
              <a:rPr lang="en-US" altLang="ko-KR" sz="2200"/>
              <a:t>x</a:t>
            </a:r>
            <a:r>
              <a:rPr lang="ko-KR" altLang="en-US" sz="2200"/>
              <a:t>배열의 데이터가 </a:t>
            </a:r>
            <a:r>
              <a:rPr lang="en-US" altLang="ko-KR" sz="2200"/>
              <a:t>2</a:t>
            </a:r>
            <a:r>
              <a:rPr lang="ko-KR" altLang="en-US" sz="2200"/>
              <a:t>개라면 </a:t>
            </a:r>
            <a:r>
              <a:rPr lang="en-US" altLang="ko-KR" sz="2200"/>
              <a:t>2, 3</a:t>
            </a:r>
            <a:r>
              <a:rPr lang="ko-KR" altLang="en-US" sz="2200"/>
              <a:t>개라면 </a:t>
            </a:r>
            <a:r>
              <a:rPr lang="en-US" altLang="ko-KR" sz="2200"/>
              <a:t>3</a:t>
            </a:r>
            <a:r>
              <a:rPr lang="ko-KR" altLang="en-US" sz="2200"/>
              <a:t>으로 지정</a:t>
            </a:r>
            <a:r>
              <a:rPr lang="en-US" altLang="ko-KR" sz="22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그 다음</a:t>
            </a:r>
            <a:r>
              <a:rPr lang="en-US" altLang="ko-KR" sz="2200"/>
              <a:t>, </a:t>
            </a:r>
            <a:r>
              <a:rPr lang="ko-KR" altLang="en-US" sz="2200"/>
              <a:t>만든 시퀀스 오브젝트 </a:t>
            </a:r>
            <a:r>
              <a:rPr lang="en-US" altLang="ko-KR" sz="2200"/>
              <a:t>model</a:t>
            </a:r>
            <a:r>
              <a:rPr lang="ko-KR" altLang="en-US" sz="2200"/>
              <a:t>에 </a:t>
            </a:r>
            <a:r>
              <a:rPr lang="en-US" altLang="ko-KR" sz="2200"/>
              <a:t>5</a:t>
            </a:r>
            <a:r>
              <a:rPr lang="ko-KR" altLang="en-US" sz="2200"/>
              <a:t>개의 노드를 </a:t>
            </a:r>
            <a:r>
              <a:rPr lang="en-US" altLang="ko-KR" sz="2200"/>
              <a:t>Dense</a:t>
            </a:r>
            <a:r>
              <a:rPr lang="ko-KR" altLang="en-US" sz="2200"/>
              <a:t>레이어를 통해 연결해줌</a:t>
            </a:r>
            <a:r>
              <a:rPr lang="en-US" altLang="ko-KR" sz="2200"/>
              <a:t>. </a:t>
            </a:r>
            <a:r>
              <a:rPr lang="ko-KR" altLang="en-US" sz="2200"/>
              <a:t>여기서 </a:t>
            </a:r>
            <a:r>
              <a:rPr lang="en-US" altLang="ko-KR" sz="2200"/>
              <a:t>add</a:t>
            </a:r>
            <a:r>
              <a:rPr lang="ko-KR" altLang="en-US" sz="2200"/>
              <a:t>를 통해 하나의 레이어를 추가</a:t>
            </a:r>
            <a:r>
              <a:rPr lang="en-US" altLang="ko-KR" sz="22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/>
              <a:t>Dense </a:t>
            </a:r>
            <a:r>
              <a:rPr lang="ko-KR" altLang="en-US" sz="2200"/>
              <a:t>레이어는 입력과 출력을 모두 연결해주며 입력과 출력을 각각 연결해주는 가중치를 포함</a:t>
            </a:r>
            <a:r>
              <a:rPr lang="en-US" altLang="ko-KR" sz="2200"/>
              <a:t>. </a:t>
            </a:r>
            <a:r>
              <a:rPr lang="ko-KR" altLang="en-US" sz="2200"/>
              <a:t>입력이 </a:t>
            </a:r>
            <a:r>
              <a:rPr lang="en-US" altLang="ko-KR" sz="2200"/>
              <a:t>3</a:t>
            </a:r>
            <a:r>
              <a:rPr lang="ko-KR" altLang="en-US" sz="2200"/>
              <a:t>개 출력이 </a:t>
            </a:r>
            <a:r>
              <a:rPr lang="en-US" altLang="ko-KR" sz="2200"/>
              <a:t>4</a:t>
            </a:r>
            <a:r>
              <a:rPr lang="ko-KR" altLang="en-US" sz="2200"/>
              <a:t>개라면 가중치는 총 </a:t>
            </a:r>
            <a:r>
              <a:rPr lang="en-US" altLang="ko-KR" sz="2200"/>
              <a:t>3X4</a:t>
            </a:r>
            <a:r>
              <a:rPr lang="ko-KR" altLang="en-US" sz="2200"/>
              <a:t>인 </a:t>
            </a:r>
            <a:r>
              <a:rPr lang="en-US" altLang="ko-KR" sz="2200"/>
              <a:t>12</a:t>
            </a:r>
            <a:r>
              <a:rPr lang="ko-KR" altLang="en-US" sz="2200"/>
              <a:t>개가 존재</a:t>
            </a:r>
            <a:r>
              <a:rPr lang="en-US" altLang="ko-KR" sz="2200"/>
              <a:t>. Dense</a:t>
            </a:r>
            <a:r>
              <a:rPr lang="ko-KR" altLang="en-US" sz="2200"/>
              <a:t>레이어는 머신러닝의 기본층으로 영상이나 서로 연속적으로 상관관계가 있는 데이터가 아니라면 </a:t>
            </a:r>
            <a:r>
              <a:rPr lang="en-US" altLang="ko-KR" sz="2200"/>
              <a:t>Dense</a:t>
            </a:r>
            <a:r>
              <a:rPr lang="ko-KR" altLang="en-US" sz="2200"/>
              <a:t>레이어를 통해 학습시킬 수 있는 데이터가 많다는 뜻</a:t>
            </a:r>
            <a:r>
              <a:rPr lang="en-US" altLang="ko-KR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593791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625089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model.add(Dense(5, input_dim=1, activation='relu’))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421B6E-1F5D-4994-987D-619BDC432F2B}"/>
              </a:ext>
            </a:extLst>
          </p:cNvPr>
          <p:cNvSpPr/>
          <p:nvPr/>
        </p:nvSpPr>
        <p:spPr>
          <a:xfrm>
            <a:off x="689547" y="2212184"/>
            <a:ext cx="10812906" cy="156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Dense</a:t>
            </a:r>
            <a:r>
              <a:rPr lang="ko-KR" altLang="en-US" sz="2200"/>
              <a:t>의 첫번째 인자 </a:t>
            </a:r>
            <a:r>
              <a:rPr lang="en-US" altLang="ko-KR" sz="2200"/>
              <a:t>: </a:t>
            </a:r>
            <a:r>
              <a:rPr lang="ko-KR" altLang="en-US" sz="2200"/>
              <a:t>출력 뉴런</a:t>
            </a:r>
            <a:r>
              <a:rPr lang="en-US" altLang="ko-KR" sz="2200"/>
              <a:t>(</a:t>
            </a:r>
            <a:r>
              <a:rPr lang="ko-KR" altLang="en-US" sz="2200"/>
              <a:t>노드</a:t>
            </a:r>
            <a:r>
              <a:rPr lang="en-US" altLang="ko-KR" sz="2200"/>
              <a:t>)</a:t>
            </a:r>
            <a:r>
              <a:rPr lang="ko-KR" altLang="en-US" sz="2200"/>
              <a:t>의 수를 결정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Dense</a:t>
            </a:r>
            <a:r>
              <a:rPr lang="ko-KR" altLang="en-US" sz="2200"/>
              <a:t>의 두번째 인자 </a:t>
            </a:r>
            <a:r>
              <a:rPr lang="en-US" altLang="ko-KR" sz="2200"/>
              <a:t>: input_dim</a:t>
            </a:r>
            <a:r>
              <a:rPr lang="ko-KR" altLang="en-US" sz="2200"/>
              <a:t>은 입력노드의 수를 결정</a:t>
            </a:r>
            <a:r>
              <a:rPr lang="en-US" altLang="ko-KR" sz="2200"/>
              <a:t>, </a:t>
            </a:r>
            <a:r>
              <a:rPr lang="ko-KR" altLang="en-US" sz="2200"/>
              <a:t>맨 처음 입력층에서만 사용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Dense</a:t>
            </a:r>
            <a:r>
              <a:rPr lang="ko-KR" altLang="en-US" sz="2200"/>
              <a:t>의 세번째 인자 </a:t>
            </a:r>
            <a:r>
              <a:rPr lang="en-US" altLang="ko-KR" sz="2200"/>
              <a:t>: activation </a:t>
            </a:r>
            <a:r>
              <a:rPr lang="ko-KR" altLang="en-US" sz="2200"/>
              <a:t>활성화 함수를 선택</a:t>
            </a:r>
            <a:endParaRPr lang="en-US" altLang="ko-KR" sz="2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72D9EEE-B06C-4590-8FA2-F51BE051F8DE}"/>
              </a:ext>
            </a:extLst>
          </p:cNvPr>
          <p:cNvSpPr/>
          <p:nvPr/>
        </p:nvSpPr>
        <p:spPr>
          <a:xfrm>
            <a:off x="605661" y="4577455"/>
            <a:ext cx="10980677" cy="18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/>
              <a:t>활성화 함수 종류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relu - </a:t>
            </a:r>
            <a:r>
              <a:rPr lang="ko-KR" altLang="en-US" sz="2000"/>
              <a:t>은닉층으로 역전파를 통해 좋은 성능이 나옴</a:t>
            </a:r>
            <a:r>
              <a:rPr lang="en-US" altLang="ko-KR" sz="2000"/>
              <a:t>.</a:t>
            </a:r>
            <a:r>
              <a:rPr lang="ko-KR" altLang="en-US" sz="2000"/>
              <a:t> 마지막 층이 아니고서야 거의 </a:t>
            </a:r>
            <a:r>
              <a:rPr lang="en-US" altLang="ko-KR" sz="2000"/>
              <a:t>relu </a:t>
            </a:r>
            <a:r>
              <a:rPr lang="ko-KR" altLang="en-US" sz="2000"/>
              <a:t>를 이용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sigmond - yes or no </a:t>
            </a:r>
            <a:r>
              <a:rPr lang="ko-KR" altLang="en-US" sz="2000"/>
              <a:t>와 같은 이진 분류 문제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softmax - </a:t>
            </a:r>
            <a:r>
              <a:rPr lang="ko-KR" altLang="en-US" sz="2000"/>
              <a:t>확률 값을 이용해 다양한 클래스를 분류하기 위한 문데</a:t>
            </a:r>
          </a:p>
        </p:txBody>
      </p:sp>
    </p:spTree>
    <p:extLst>
      <p:ext uri="{BB962C8B-B14F-4D97-AF65-F5344CB8AC3E}">
        <p14:creationId xmlns:p14="http://schemas.microsoft.com/office/powerpoint/2010/main" xmlns="" val="899224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12906" cy="156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model.add(Dense(3)) # </a:t>
            </a:r>
            <a:r>
              <a:rPr lang="ko-KR" altLang="en-US" sz="2200"/>
              <a:t>두번째 레이어의 노드의 갯수는 </a:t>
            </a:r>
            <a:r>
              <a:rPr lang="en-US" altLang="ko-KR" sz="2200"/>
              <a:t>3</a:t>
            </a:r>
            <a:r>
              <a:rPr lang="ko-KR" altLang="en-US" sz="2200"/>
              <a:t>개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model.add(Dense(1)) # </a:t>
            </a:r>
            <a:r>
              <a:rPr lang="ko-KR" altLang="en-US" sz="2200"/>
              <a:t>마지막 레이어의 노드의 갯수는 출력 데이터 </a:t>
            </a:r>
            <a:r>
              <a:rPr lang="en-US" altLang="ko-KR" sz="2200"/>
              <a:t>y</a:t>
            </a:r>
            <a:r>
              <a:rPr lang="ko-KR" altLang="en-US" sz="2200"/>
              <a:t>의 갯수와 동일하게 </a:t>
            </a:r>
            <a:r>
              <a:rPr lang="en-US" altLang="ko-KR" sz="2200"/>
              <a:t>1</a:t>
            </a:r>
            <a:r>
              <a:rPr lang="ko-KR" altLang="en-US" sz="2200"/>
              <a:t>개로 지정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xmlns="" val="1119853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12906" cy="156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model.add(Dense(3)) # </a:t>
            </a:r>
            <a:r>
              <a:rPr lang="ko-KR" altLang="en-US" sz="2200"/>
              <a:t>두번째 레이어의 노드의 갯수는 </a:t>
            </a:r>
            <a:r>
              <a:rPr lang="en-US" altLang="ko-KR" sz="2200"/>
              <a:t>3</a:t>
            </a:r>
            <a:r>
              <a:rPr lang="ko-KR" altLang="en-US" sz="2200"/>
              <a:t>개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model.add(Dense(1)) # </a:t>
            </a:r>
            <a:r>
              <a:rPr lang="ko-KR" altLang="en-US" sz="2200"/>
              <a:t>마지막 레이어의 노드의 갯수는 출력 데이터 </a:t>
            </a:r>
            <a:r>
              <a:rPr lang="en-US" altLang="ko-KR" sz="2200"/>
              <a:t>y</a:t>
            </a:r>
            <a:r>
              <a:rPr lang="ko-KR" altLang="en-US" sz="2200"/>
              <a:t>의 갯수와 동일하게 </a:t>
            </a:r>
            <a:r>
              <a:rPr lang="en-US" altLang="ko-KR" sz="2200"/>
              <a:t>1</a:t>
            </a:r>
            <a:r>
              <a:rPr lang="ko-KR" altLang="en-US" sz="2200"/>
              <a:t>개로 지정</a:t>
            </a:r>
            <a:endParaRPr lang="en-US" altLang="ko-KR" sz="2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6C5FE35-30DD-4EE0-A004-78A7748B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8BDC23A-CBD4-4FFC-88BA-CC37D165C268}"/>
              </a:ext>
            </a:extLst>
          </p:cNvPr>
          <p:cNvSpPr/>
          <p:nvPr/>
        </p:nvSpPr>
        <p:spPr>
          <a:xfrm>
            <a:off x="2362446" y="365125"/>
            <a:ext cx="74671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/>
              <a:t>총 </a:t>
            </a:r>
            <a:r>
              <a:rPr lang="en-US" altLang="ko-KR" sz="2200"/>
              <a:t>4</a:t>
            </a:r>
            <a:r>
              <a:rPr lang="ko-KR" altLang="en-US" sz="2200"/>
              <a:t>개의 레이어 생성</a:t>
            </a:r>
            <a:r>
              <a:rPr lang="en-US" altLang="ko-KR" sz="2200"/>
              <a:t>. </a:t>
            </a:r>
            <a:r>
              <a:rPr lang="ko-KR" altLang="en-US" sz="2200"/>
              <a:t>입력 출력 레이어 </a:t>
            </a:r>
            <a:r>
              <a:rPr lang="en-US" altLang="ko-KR" sz="2200"/>
              <a:t>1</a:t>
            </a:r>
            <a:r>
              <a:rPr lang="ko-KR" altLang="en-US" sz="2200"/>
              <a:t>개 히든레이어 </a:t>
            </a:r>
            <a:r>
              <a:rPr lang="en-US" altLang="ko-KR" sz="2200"/>
              <a:t>2</a:t>
            </a:r>
            <a:r>
              <a:rPr lang="ko-KR" altLang="en-US" sz="220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xmlns="" val="4190266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12906" cy="4607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model.compile(loss='mse', optimizer='adam’) # </a:t>
            </a:r>
            <a:r>
              <a:rPr lang="ko-KR" altLang="en-US" sz="2200"/>
              <a:t>이제 만들어진 모델을 컴파일 합니다</a:t>
            </a:r>
            <a:r>
              <a:rPr lang="en-US" altLang="ko-KR" sz="2200"/>
              <a:t>.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loss</a:t>
            </a:r>
            <a:r>
              <a:rPr lang="ko-KR" altLang="en-US" sz="2200"/>
              <a:t>는 손실함수</a:t>
            </a:r>
            <a:r>
              <a:rPr lang="en-US" altLang="ko-KR" sz="2200"/>
              <a:t>~</a:t>
            </a:r>
            <a:r>
              <a:rPr lang="ko-KR" altLang="en-US" sz="2200"/>
              <a:t>얼마나 입력데이터가 출력데이터와 일치하는지 평가해주는 함수</a:t>
            </a:r>
            <a:r>
              <a:rPr lang="en-US" altLang="ko-KR" sz="2200"/>
              <a:t>. </a:t>
            </a:r>
            <a:r>
              <a:rPr lang="ko-KR" altLang="en-US" sz="2200"/>
              <a:t>여기서는 손실함수를 </a:t>
            </a:r>
            <a:r>
              <a:rPr lang="en-US" altLang="ko-KR" sz="2200"/>
              <a:t>'mse'</a:t>
            </a:r>
            <a:r>
              <a:rPr lang="ko-KR" altLang="en-US" sz="2200"/>
              <a:t>를 사용하겠다는 의미</a:t>
            </a:r>
            <a:r>
              <a:rPr lang="en-US" altLang="ko-KR" sz="220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mse</a:t>
            </a:r>
            <a:r>
              <a:rPr lang="ko-KR" altLang="en-US" sz="2200"/>
              <a:t>는 평균제곱오차</a:t>
            </a:r>
            <a:r>
              <a:rPr lang="en-US" altLang="ko-KR" sz="2200"/>
              <a:t>(mean squared error)</a:t>
            </a:r>
            <a:r>
              <a:rPr lang="ko-KR" altLang="en-US" sz="2200"/>
              <a:t> </a:t>
            </a:r>
            <a:r>
              <a:rPr lang="en-US" altLang="ko-KR" sz="2200"/>
              <a:t>~</a:t>
            </a:r>
            <a:r>
              <a:rPr lang="ko-KR" altLang="en-US" sz="2200"/>
              <a:t> 얼마나 예측과 다른지 평가해주는 값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ko-KR" altLang="en-US" sz="2200"/>
              <a:t>예측값과의 차이를 의미하므로 작으면 작을 수 록 좋은 모델이라는 의미</a:t>
            </a:r>
            <a:r>
              <a:rPr lang="en-US" altLang="ko-KR" sz="2200"/>
              <a:t>.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optimizer</a:t>
            </a:r>
            <a:r>
              <a:rPr lang="ko-KR" altLang="en-US" sz="2200"/>
              <a:t>는 손실 함수를 기반으로 네트워크가 어떻게 업데이트될지 결정</a:t>
            </a:r>
            <a:r>
              <a:rPr lang="en-US" altLang="ko-KR" sz="2200"/>
              <a:t>. </a:t>
            </a:r>
            <a:r>
              <a:rPr lang="ko-KR" altLang="en-US" sz="2200"/>
              <a:t>여기서는 </a:t>
            </a:r>
            <a:r>
              <a:rPr lang="en-US" altLang="ko-KR" sz="2200"/>
              <a:t>adam</a:t>
            </a:r>
            <a:r>
              <a:rPr lang="ko-KR" altLang="en-US" sz="2200"/>
              <a:t>을 사용</a:t>
            </a:r>
            <a:r>
              <a:rPr lang="en-US" altLang="ko-KR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947525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12906" cy="4607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model.fit(x, y, epochs=100, batch_size=1)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이제 컴파일한 모델을 드디어 훈련</a:t>
            </a:r>
            <a:r>
              <a:rPr lang="en-US" altLang="ko-KR" sz="2200"/>
              <a:t> ~ </a:t>
            </a:r>
            <a:r>
              <a:rPr lang="ko-KR" altLang="en-US" sz="2200"/>
              <a:t>입력데이터와 출력데이터를 인자로 넣고</a:t>
            </a:r>
            <a:r>
              <a:rPr lang="en-US" altLang="ko-KR" sz="2200"/>
              <a:t>, epochs = 100, 100</a:t>
            </a:r>
            <a:r>
              <a:rPr lang="ko-KR" altLang="en-US" sz="2200"/>
              <a:t>번 훈련을 시킨다는 의미</a:t>
            </a:r>
            <a:r>
              <a:rPr lang="en-US" altLang="ko-KR" sz="220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/>
              <a:t>batch_size</a:t>
            </a:r>
            <a:r>
              <a:rPr lang="ko-KR" altLang="en-US" sz="2200"/>
              <a:t>는 작업단위를 의미 </a:t>
            </a:r>
            <a:r>
              <a:rPr lang="en-US" altLang="ko-KR" sz="2200"/>
              <a:t>~ </a:t>
            </a:r>
            <a:r>
              <a:rPr lang="ko-KR" altLang="en-US" sz="2200"/>
              <a:t>머신은 </a:t>
            </a:r>
            <a:r>
              <a:rPr lang="en-US" altLang="ko-KR" sz="2200"/>
              <a:t>1</a:t>
            </a:r>
            <a:r>
              <a:rPr lang="ko-KR" altLang="en-US" sz="2200"/>
              <a:t>차 함수를 </a:t>
            </a:r>
            <a:r>
              <a:rPr lang="en-US" altLang="ko-KR" sz="2200"/>
              <a:t>100</a:t>
            </a:r>
            <a:r>
              <a:rPr lang="ko-KR" altLang="en-US" sz="2200"/>
              <a:t>번 그린 것 중 </a:t>
            </a:r>
            <a:r>
              <a:rPr lang="en-US" altLang="ko-KR" sz="2200"/>
              <a:t>1</a:t>
            </a:r>
            <a:r>
              <a:rPr lang="ko-KR" altLang="en-US" sz="2200"/>
              <a:t>개씩 잡아서 작업</a:t>
            </a:r>
            <a:r>
              <a:rPr lang="en-US" altLang="ko-KR" sz="2200"/>
              <a:t>. </a:t>
            </a:r>
            <a:r>
              <a:rPr lang="ko-KR" altLang="en-US" sz="2200"/>
              <a:t>배치 사이즈는 몇 문항을 풀고 해답을 맞추는지 의미</a:t>
            </a:r>
            <a:r>
              <a:rPr lang="en-US" altLang="ko-KR" sz="220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여기서 그린 </a:t>
            </a:r>
            <a:r>
              <a:rPr lang="en-US" altLang="ko-KR" sz="2200"/>
              <a:t>1</a:t>
            </a:r>
            <a:r>
              <a:rPr lang="ko-KR" altLang="en-US" sz="2200"/>
              <a:t>차함수 </a:t>
            </a:r>
            <a:r>
              <a:rPr lang="en-US" altLang="ko-KR" sz="2200"/>
              <a:t>100</a:t>
            </a:r>
            <a:r>
              <a:rPr lang="ko-KR" altLang="en-US" sz="2200"/>
              <a:t>개 중 예측값과 거리를 이용해 오차값 즉</a:t>
            </a:r>
            <a:r>
              <a:rPr lang="en-US" altLang="ko-KR" sz="2200"/>
              <a:t>, </a:t>
            </a:r>
            <a:r>
              <a:rPr lang="ko-KR" altLang="en-US" sz="2200"/>
              <a:t>손실함수</a:t>
            </a:r>
            <a:r>
              <a:rPr lang="en-US" altLang="ko-KR" sz="2200"/>
              <a:t>(</a:t>
            </a:r>
            <a:r>
              <a:rPr lang="ko-KR" altLang="en-US" sz="2200"/>
              <a:t>여기서는 </a:t>
            </a:r>
            <a:r>
              <a:rPr lang="en-US" altLang="ko-KR" sz="2200"/>
              <a:t>mse)</a:t>
            </a:r>
            <a:r>
              <a:rPr lang="ko-KR" altLang="en-US" sz="2200"/>
              <a:t>를 구함</a:t>
            </a:r>
            <a:r>
              <a:rPr lang="en-US" altLang="ko-KR" sz="2200"/>
              <a:t>. </a:t>
            </a:r>
            <a:r>
              <a:rPr lang="ko-KR" altLang="en-US" sz="2200"/>
              <a:t>배치사이즈의 디폴트 값은 </a:t>
            </a:r>
            <a:r>
              <a:rPr lang="en-US" altLang="ko-KR" sz="2200"/>
              <a:t>32 . </a:t>
            </a:r>
            <a:r>
              <a:rPr lang="ko-KR" altLang="en-US" sz="2200"/>
              <a:t>명시를 해주지 않으면 </a:t>
            </a:r>
            <a:r>
              <a:rPr lang="en-US" altLang="ko-KR" sz="2200"/>
              <a:t>32</a:t>
            </a:r>
            <a:r>
              <a:rPr lang="ko-KR" altLang="en-US" sz="2200"/>
              <a:t>개씩 잡아서 훈련</a:t>
            </a:r>
            <a:r>
              <a:rPr lang="en-US" altLang="ko-KR" sz="2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415316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선형회귀모델을 사용해서 딥러닝을 구현하다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A47E27-1255-41FA-A6D2-5ADE1D9098BF}"/>
              </a:ext>
            </a:extLst>
          </p:cNvPr>
          <p:cNvSpPr/>
          <p:nvPr/>
        </p:nvSpPr>
        <p:spPr>
          <a:xfrm>
            <a:off x="689547" y="1664470"/>
            <a:ext cx="10812906" cy="409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/>
              <a:t>mse = model.evaluate(x, y, batch_size=1)</a:t>
            </a:r>
          </a:p>
          <a:p>
            <a:pPr>
              <a:lnSpc>
                <a:spcPct val="150000"/>
              </a:lnSpc>
            </a:pPr>
            <a:r>
              <a:rPr lang="en-US" altLang="ko-KR" sz="2200"/>
              <a:t>print('mse : ', mse)</a:t>
            </a: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배치사이즈를 </a:t>
            </a:r>
            <a:r>
              <a:rPr lang="en-US" altLang="ko-KR" sz="2200"/>
              <a:t>1</a:t>
            </a:r>
            <a:r>
              <a:rPr lang="ko-KR" altLang="en-US" sz="2200"/>
              <a:t>로 잡아 손실 함수를 계산합니다</a:t>
            </a:r>
            <a:r>
              <a:rPr lang="en-US" altLang="ko-KR" sz="22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/>
              <a:t>데이터를 돌릴때마다 값이 다르게 나오고</a:t>
            </a:r>
            <a:r>
              <a:rPr lang="en-US" altLang="ko-KR" sz="2200"/>
              <a:t>, </a:t>
            </a:r>
            <a:r>
              <a:rPr lang="ko-KR" altLang="en-US" sz="2200"/>
              <a:t>여기서 </a:t>
            </a:r>
            <a:r>
              <a:rPr lang="en-US" altLang="ko-KR" sz="2200"/>
              <a:t>mse</a:t>
            </a:r>
            <a:r>
              <a:rPr lang="ko-KR" altLang="en-US" sz="2200"/>
              <a:t>값을 더 좋게 만드는 것이 사람이 해주는 일</a:t>
            </a:r>
            <a:r>
              <a:rPr lang="en-US" altLang="ko-KR" sz="2200"/>
              <a:t>. </a:t>
            </a:r>
            <a:r>
              <a:rPr lang="ko-KR" altLang="en-US" sz="2200"/>
              <a:t>이것을 하이퍼파라미터 튜닝이라고 하는데</a:t>
            </a:r>
            <a:r>
              <a:rPr lang="en-US" altLang="ko-KR" sz="2200"/>
              <a:t>, </a:t>
            </a:r>
            <a:r>
              <a:rPr lang="ko-KR" altLang="en-US" sz="2200"/>
              <a:t>결국엔 하이퍼파라미터 튜닝을 통해 적은 손실함수를 얻고 높은 예측률을 얻도록 해야하는 것이 인공지능 개발</a:t>
            </a:r>
            <a:r>
              <a:rPr lang="en-US" altLang="ko-KR" sz="2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065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63700-D89A-4C33-B550-0A645448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CF8996-25D8-4130-BB9C-F68A44AFC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11"/>
          <a:stretch/>
        </p:blipFill>
        <p:spPr>
          <a:xfrm>
            <a:off x="2531708" y="875095"/>
            <a:ext cx="7128584" cy="53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199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A613-34EB-403D-878E-C72E3D63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선형회귀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088456-D8A1-46E5-927F-0AD4943F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75" y="2177963"/>
            <a:ext cx="5690395" cy="14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8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3. </a:t>
            </a:r>
            <a:r>
              <a:rPr lang="en" dirty="0" err="1"/>
              <a:t>평균제곱오차</a:t>
            </a:r>
            <a:r>
              <a:rPr lang="en" dirty="0"/>
              <a:t>(</a:t>
            </a:r>
            <a:r>
              <a:rPr lang="en" dirty="0" err="1"/>
              <a:t>비용함수</a:t>
            </a:r>
            <a:r>
              <a:rPr lang="en" dirty="0"/>
              <a:t>)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11016800" cy="23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600" dirty="0" err="1"/>
              <a:t>평균제곱오차</a:t>
            </a:r>
            <a:r>
              <a:rPr lang="en" sz="3600" dirty="0"/>
              <a:t>(MSE)</a:t>
            </a:r>
            <a:r>
              <a:rPr lang="en" sz="3600" dirty="0" err="1"/>
              <a:t>를</a:t>
            </a:r>
            <a:r>
              <a:rPr lang="en" sz="3600" dirty="0"/>
              <a:t> </a:t>
            </a:r>
            <a:r>
              <a:rPr lang="en" sz="3600" dirty="0" err="1"/>
              <a:t>이용하여</a:t>
            </a:r>
            <a:r>
              <a:rPr lang="en" sz="3600" dirty="0"/>
              <a:t> </a:t>
            </a:r>
            <a:r>
              <a:rPr lang="en" sz="3600" dirty="0" err="1"/>
              <a:t>오차를</a:t>
            </a:r>
            <a:r>
              <a:rPr lang="en" sz="3600" dirty="0"/>
              <a:t> </a:t>
            </a:r>
            <a:r>
              <a:rPr lang="en" sz="3600" dirty="0" err="1"/>
              <a:t>평가하여</a:t>
            </a:r>
            <a:r>
              <a:rPr lang="en" sz="3600" dirty="0"/>
              <a:t> </a:t>
            </a:r>
            <a:r>
              <a:rPr lang="en" sz="3600" dirty="0" err="1"/>
              <a:t>선을</a:t>
            </a:r>
            <a:r>
              <a:rPr lang="en" sz="3600" dirty="0"/>
              <a:t> </a:t>
            </a:r>
            <a:r>
              <a:rPr lang="en" sz="3600" dirty="0" err="1"/>
              <a:t>수정하는</a:t>
            </a:r>
            <a:r>
              <a:rPr lang="en" sz="3600" dirty="0"/>
              <a:t> </a:t>
            </a:r>
            <a:r>
              <a:rPr lang="en" sz="3600" dirty="0" err="1"/>
              <a:t>방법이</a:t>
            </a:r>
            <a:r>
              <a:rPr lang="en" sz="3600" dirty="0"/>
              <a:t> </a:t>
            </a:r>
            <a:r>
              <a:rPr lang="en" sz="3600" dirty="0" err="1"/>
              <a:t>필요</a:t>
            </a:r>
            <a:endParaRPr sz="3600" dirty="0"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55" y="4027834"/>
            <a:ext cx="6606092" cy="191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916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3.예측선 긋기: 선형회귀-평균제곱근오차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11016800" cy="23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600"/>
              <a:t>그러나 MSE값은 너무 커서 불편, 그래서 제곱근 사용. 이것을 평균제곱</a:t>
            </a:r>
            <a:r>
              <a:rPr lang="en" sz="4933" b="1"/>
              <a:t>근</a:t>
            </a:r>
            <a:r>
              <a:rPr lang="en" sz="3600"/>
              <a:t>오차(RMSE) 사용</a:t>
            </a:r>
            <a:endParaRPr sz="3600"/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 t="4111" b="4111"/>
          <a:stretch/>
        </p:blipFill>
        <p:spPr>
          <a:xfrm>
            <a:off x="2792955" y="4027834"/>
            <a:ext cx="6606091" cy="191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18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4.오차수정하기: 경사하강법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967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y=ax+b에서 a가 너무 크거나 작으면 오차가 커짐. 오차가 가장 작은 지점은 ?</a:t>
            </a:r>
            <a:endParaRPr/>
          </a:p>
          <a:p>
            <a:pPr marL="0"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"/>
              <a:t>기울기 a가 m의 위치에 있을 때 가장 작다.</a:t>
            </a:r>
            <a:endParaRPr/>
          </a:p>
          <a:p>
            <a:pPr marL="0"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"/>
              <a:t>오차를 비교하여 가장 작은 곳으로 이동하는 것이경사하강법: 미분기울기를 이용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600" y="2358033"/>
            <a:ext cx="4368800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561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4.오차수정하기: 경사하강법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650933"/>
            <a:ext cx="4521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600" y="1536633"/>
            <a:ext cx="47498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347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3941A0-5F9C-4031-91EC-38974B28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오차수정하기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4B10DA6-37C9-445A-9781-B26602B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90" y="2768508"/>
            <a:ext cx="3721620" cy="13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43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3941A0-5F9C-4031-91EC-38974B28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오차수정하기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32E829-49C3-4F59-8BC3-2B17D07E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4" y="2571631"/>
            <a:ext cx="754485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31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4.학습률</a:t>
            </a: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83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기울기를 바꿔가면 이동하여 찾지만 한 점에 수렴하지 않고 발산하는 경우 발생. </a:t>
            </a:r>
            <a:endParaRPr/>
          </a:p>
          <a:p>
            <a:pPr marL="0"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"/>
              <a:t>적절한 이동거리를 정해주는 것이 학습률.</a:t>
            </a:r>
            <a:endParaRPr/>
          </a:p>
          <a:p>
            <a:pPr marL="0"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"/>
              <a:t>y=ax+b에서 b 역시 같은 성질을 가지며, 너무크거나 작으면 오차가 커지고 최적의 b는 경사하강법으로 구한다</a:t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200" y="1536633"/>
            <a:ext cx="4521200" cy="40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0219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4.다중선형회귀</a:t>
            </a:r>
            <a:endParaRPr dirty="0"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759600" y="1536633"/>
            <a:ext cx="10634400" cy="9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600"/>
              <a:t>성적을 결정하는 시간외에 과외변수 추가</a:t>
            </a:r>
            <a:endParaRPr sz="3600"/>
          </a:p>
        </p:txBody>
      </p:sp>
      <p:graphicFrame>
        <p:nvGraphicFramePr>
          <p:cNvPr id="382" name="Google Shape;382;p49"/>
          <p:cNvGraphicFramePr/>
          <p:nvPr/>
        </p:nvGraphicFramePr>
        <p:xfrm>
          <a:off x="1270000" y="2616200"/>
          <a:ext cx="9652000" cy="2148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시간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2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4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6</a:t>
                      </a:r>
                      <a:endParaRPr sz="3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</a:t>
                      </a:r>
                      <a:endParaRPr sz="31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과외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0</a:t>
                      </a:r>
                      <a:endParaRPr sz="31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4</a:t>
                      </a:r>
                      <a:endParaRPr sz="31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3</a:t>
                      </a:r>
                      <a:endParaRPr sz="31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3</a:t>
                      </a:r>
                      <a:endParaRPr sz="3100"/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1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100">
                          <a:solidFill>
                            <a:schemeClr val="lt1"/>
                          </a:solidFill>
                        </a:rPr>
                        <a:t>성적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81</a:t>
                      </a:r>
                      <a:endParaRPr sz="31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93</a:t>
                      </a:r>
                      <a:endParaRPr sz="31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91</a:t>
                      </a:r>
                      <a:endParaRPr sz="31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/>
                        <a:t>97</a:t>
                      </a:r>
                      <a:endParaRPr sz="31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83" name="Google Shape;383;p49"/>
          <p:cNvSpPr txBox="1"/>
          <p:nvPr/>
        </p:nvSpPr>
        <p:spPr>
          <a:xfrm>
            <a:off x="759600" y="5250833"/>
            <a:ext cx="101624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5733" i="1">
                <a:latin typeface="Times"/>
                <a:ea typeface="Times"/>
                <a:cs typeface="Times"/>
                <a:sym typeface="Times"/>
              </a:rPr>
              <a:t>y = a</a:t>
            </a:r>
            <a:r>
              <a:rPr lang="en" sz="5733" i="1" baseline="-250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" sz="5733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lang="en" sz="5733" i="1" baseline="-250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" sz="5733" i="1">
                <a:latin typeface="Times"/>
                <a:ea typeface="Times"/>
                <a:cs typeface="Times"/>
                <a:sym typeface="Times"/>
              </a:rPr>
              <a:t> + a</a:t>
            </a:r>
            <a:r>
              <a:rPr lang="en" sz="5733" i="1" baseline="-250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" sz="5733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lang="en" sz="5733" i="1" baseline="-250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" sz="5733" i="1">
                <a:latin typeface="Times"/>
                <a:ea typeface="Times"/>
                <a:cs typeface="Times"/>
                <a:sym typeface="Times"/>
              </a:rPr>
              <a:t> + b</a:t>
            </a:r>
            <a:endParaRPr sz="6267" i="1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8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BB9920-484E-4567-B5F8-2B4D1782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38" y="1432872"/>
            <a:ext cx="4001129" cy="46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60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63700-D89A-4C33-B550-0A645448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5178EA-F4DA-4FBF-AE4E-586FB54D9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13"/>
          <a:stretch/>
        </p:blipFill>
        <p:spPr>
          <a:xfrm>
            <a:off x="2463294" y="1618998"/>
            <a:ext cx="7265413" cy="30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4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77AB25-68C2-40E8-A9A9-541592705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03"/>
          <a:stretch/>
        </p:blipFill>
        <p:spPr>
          <a:xfrm>
            <a:off x="375439" y="2760389"/>
            <a:ext cx="11441124" cy="12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14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B1A6C3-94C6-4B10-950E-14B881472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62"/>
          <a:stretch/>
        </p:blipFill>
        <p:spPr>
          <a:xfrm>
            <a:off x="3809681" y="1714261"/>
            <a:ext cx="4572639" cy="29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0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6327AC-67BD-451A-8637-5C04D7F86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33"/>
          <a:stretch/>
        </p:blipFill>
        <p:spPr>
          <a:xfrm>
            <a:off x="1785259" y="2019103"/>
            <a:ext cx="7829843" cy="41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82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A22E7C-7779-4748-9664-028D31FDE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53"/>
          <a:stretch/>
        </p:blipFill>
        <p:spPr>
          <a:xfrm>
            <a:off x="1915886" y="2095314"/>
            <a:ext cx="6390223" cy="32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2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5.로지스틱회귀-</a:t>
            </a:r>
            <a:r>
              <a:rPr lang="ko-KR" altLang="en-US" dirty="0" err="1"/>
              <a:t>시그모이드함수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F9D951-47D3-4735-B0EF-D49E0F83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56" y="2660543"/>
            <a:ext cx="3505689" cy="15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18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8409BD-36EF-4D6E-A536-F361C9A0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07" y="2336648"/>
            <a:ext cx="6446005" cy="31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86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BA43DB-12C5-44D5-9B6A-14A20E6C9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42"/>
          <a:stretch/>
        </p:blipFill>
        <p:spPr>
          <a:xfrm>
            <a:off x="1611086" y="2108016"/>
            <a:ext cx="7953829" cy="39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02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342955-88EF-4241-A08A-3AE5E3DE6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55" b="9728"/>
          <a:stretch/>
        </p:blipFill>
        <p:spPr>
          <a:xfrm>
            <a:off x="4351964" y="807472"/>
            <a:ext cx="5532265" cy="56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99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C16418E-BD78-4444-8178-7C7CAFD8B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29" b="12517"/>
          <a:stretch/>
        </p:blipFill>
        <p:spPr>
          <a:xfrm>
            <a:off x="3628572" y="1378439"/>
            <a:ext cx="6531429" cy="48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70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5.로지스틱회귀</a:t>
            </a:r>
            <a:r>
              <a:rPr lang="en-US" altLang="ko-KR" dirty="0"/>
              <a:t>-</a:t>
            </a:r>
            <a:r>
              <a:rPr lang="ko-KR" altLang="en-US" dirty="0" err="1"/>
              <a:t>오차공식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A22E7C-7779-4748-9664-028D31FDE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53"/>
          <a:stretch/>
        </p:blipFill>
        <p:spPr>
          <a:xfrm>
            <a:off x="1915886" y="2095314"/>
            <a:ext cx="6390223" cy="320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EC95329-928D-BC42-A217-1E3D2B835CDD}"/>
              </a:ext>
            </a:extLst>
          </p:cNvPr>
          <p:cNvSpPr txBox="1"/>
          <p:nvPr/>
        </p:nvSpPr>
        <p:spPr>
          <a:xfrm>
            <a:off x="884660" y="5776686"/>
            <a:ext cx="7241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시그모이드함수에서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a,b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구하려면 경사하강법으로</a:t>
            </a:r>
            <a:endParaRPr lang="x-non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4AE59E-DE5F-A74D-96ED-E224015014E6}"/>
              </a:ext>
            </a:extLst>
          </p:cNvPr>
          <p:cNvSpPr txBox="1"/>
          <p:nvPr/>
        </p:nvSpPr>
        <p:spPr>
          <a:xfrm>
            <a:off x="8664315" y="1117127"/>
            <a:ext cx="33333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오차를 구하려면 </a:t>
            </a:r>
            <a:endParaRPr lang="en-US" altLang="ko-KR" sz="2400" dirty="0"/>
          </a:p>
          <a:p>
            <a:r>
              <a:rPr lang="ko-KR" altLang="en-US" sz="2400" dirty="0"/>
              <a:t>오차를 계산하는</a:t>
            </a:r>
            <a:endParaRPr lang="en-US" altLang="ko-KR" sz="2400" dirty="0"/>
          </a:p>
          <a:p>
            <a:r>
              <a:rPr lang="ko-KR" altLang="en-US" sz="2400" dirty="0"/>
              <a:t>공식이 필요하다</a:t>
            </a:r>
            <a:r>
              <a:rPr lang="en-US" altLang="ko-KR" sz="2400" dirty="0"/>
              <a:t>.</a:t>
            </a:r>
          </a:p>
          <a:p>
            <a:endParaRPr lang="en-US" sz="2400" dirty="0"/>
          </a:p>
          <a:p>
            <a:r>
              <a:rPr lang="ko-KR" altLang="en-US" sz="2400" dirty="0" err="1"/>
              <a:t>시그모이드함수는</a:t>
            </a:r>
            <a:endParaRPr lang="en-US" altLang="ko-KR" sz="2400" dirty="0"/>
          </a:p>
          <a:p>
            <a:r>
              <a:rPr lang="en-US" altLang="ko-KR" sz="2400" dirty="0"/>
              <a:t>y</a:t>
            </a:r>
            <a:r>
              <a:rPr lang="ko-KR" altLang="en-US" sz="2400" dirty="0"/>
              <a:t> 값이 </a:t>
            </a:r>
            <a:r>
              <a:rPr lang="en-US" altLang="ko-KR" sz="2400" dirty="0"/>
              <a:t>0~1</a:t>
            </a:r>
            <a:r>
              <a:rPr lang="ko-KR" altLang="en-US" sz="2400" dirty="0"/>
              <a:t>사이이며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실제값</a:t>
            </a:r>
            <a:r>
              <a:rPr lang="ko-KR" altLang="en-US" sz="2400" dirty="0"/>
              <a:t> </a:t>
            </a:r>
            <a:r>
              <a:rPr lang="en-US" altLang="ko-KR" sz="2400" dirty="0"/>
              <a:t>1,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예측값</a:t>
            </a:r>
            <a:r>
              <a:rPr lang="ko-KR" altLang="en-US" sz="2400" dirty="0"/>
              <a:t> </a:t>
            </a:r>
            <a:r>
              <a:rPr lang="en-US" altLang="ko-KR" sz="2400" dirty="0"/>
              <a:t>0</a:t>
            </a:r>
          </a:p>
          <a:p>
            <a:r>
              <a:rPr lang="ko-KR" altLang="en-US" sz="2400" dirty="0"/>
              <a:t>           또는</a:t>
            </a:r>
            <a:endParaRPr lang="en-US" altLang="ko-KR" sz="2400" dirty="0"/>
          </a:p>
          <a:p>
            <a:r>
              <a:rPr lang="ko-KR" altLang="en-US" sz="2400" dirty="0" err="1"/>
              <a:t>실제값</a:t>
            </a:r>
            <a:r>
              <a:rPr lang="ko-KR" altLang="en-US" sz="2400" dirty="0"/>
              <a:t> </a:t>
            </a:r>
            <a:r>
              <a:rPr lang="en-US" altLang="ko-KR" sz="2400" dirty="0"/>
              <a:t>0,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예측값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</a:p>
          <a:p>
            <a:r>
              <a:rPr lang="ko-KR" altLang="en-US" sz="2400" dirty="0" err="1"/>
              <a:t>일때</a:t>
            </a:r>
            <a:r>
              <a:rPr lang="ko-KR" altLang="en-US" sz="2400" dirty="0"/>
              <a:t> 오차가 가장 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로그함수를</a:t>
            </a:r>
            <a:r>
              <a:rPr lang="ko-KR" altLang="en-US" sz="2400" dirty="0"/>
              <a:t> 통해</a:t>
            </a:r>
            <a:endParaRPr lang="en-US" altLang="ko-KR" sz="2400" dirty="0"/>
          </a:p>
          <a:p>
            <a:r>
              <a:rPr lang="ko-KR" altLang="en-US" sz="2400" dirty="0" err="1"/>
              <a:t>오차함수를</a:t>
            </a:r>
            <a:r>
              <a:rPr lang="ko-KR" altLang="en-US" sz="2400" dirty="0"/>
              <a:t> 만든다</a:t>
            </a:r>
            <a:endParaRPr lang="en-US" altLang="ko-KR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xmlns="" val="1355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63700-D89A-4C33-B550-0A645448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871AEB-409A-4316-A820-7290A9370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2406136" y="1471589"/>
            <a:ext cx="7379729" cy="44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50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5.로지스틱회귀</a:t>
            </a:r>
            <a:r>
              <a:rPr lang="en-US" altLang="ko-KR" dirty="0"/>
              <a:t>-</a:t>
            </a:r>
            <a:r>
              <a:rPr lang="ko-KR" altLang="en-US" dirty="0" err="1"/>
              <a:t>로그함수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2778FB-F2ED-40B1-A551-55646A7BF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81"/>
          <a:stretch/>
        </p:blipFill>
        <p:spPr>
          <a:xfrm>
            <a:off x="4358805" y="1459340"/>
            <a:ext cx="6233291" cy="440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8FB52C-F149-244A-9617-9728C85F0B63}"/>
              </a:ext>
            </a:extLst>
          </p:cNvPr>
          <p:cNvSpPr txBox="1"/>
          <p:nvPr/>
        </p:nvSpPr>
        <p:spPr>
          <a:xfrm>
            <a:off x="856343" y="2627085"/>
            <a:ext cx="2133918" cy="2248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실제값</a:t>
            </a:r>
            <a:r>
              <a:rPr lang="ko-KR" altLang="en-US" sz="2400" dirty="0"/>
              <a:t> </a:t>
            </a:r>
            <a:r>
              <a:rPr lang="en-US" altLang="ko-KR" sz="2400" dirty="0"/>
              <a:t>1(</a:t>
            </a:r>
            <a:r>
              <a:rPr lang="ko-KR" altLang="en-US" sz="2400" dirty="0"/>
              <a:t>파란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실제값</a:t>
            </a:r>
            <a:r>
              <a:rPr lang="ko-KR" altLang="en-US" sz="2400" dirty="0"/>
              <a:t> </a:t>
            </a:r>
            <a:r>
              <a:rPr lang="en-US" altLang="ko-KR" sz="2400" dirty="0"/>
              <a:t>0(</a:t>
            </a:r>
            <a:r>
              <a:rPr lang="ko-KR" altLang="en-US" sz="2400" dirty="0"/>
              <a:t>빨간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인 경우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로그함수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xmlns="" val="34633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C96132-6FDF-4B01-B8FF-B6D3AC17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39" y="2635140"/>
            <a:ext cx="7328923" cy="1587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B9A28D-FE13-534C-9E9F-B0204C607685}"/>
              </a:ext>
            </a:extLst>
          </p:cNvPr>
          <p:cNvSpPr txBox="1"/>
          <p:nvPr/>
        </p:nvSpPr>
        <p:spPr>
          <a:xfrm>
            <a:off x="4825405" y="3841300"/>
            <a:ext cx="4315605" cy="2802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파란색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-log h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빨간색</a:t>
            </a:r>
            <a:r>
              <a:rPr lang="en-US" altLang="ko-KR" sz="2400" dirty="0"/>
              <a:t> :</a:t>
            </a:r>
            <a:r>
              <a:rPr lang="ko-KR" altLang="en-US" sz="2400" dirty="0"/>
              <a:t> </a:t>
            </a:r>
            <a:r>
              <a:rPr lang="en-US" altLang="ko-KR" sz="2400" dirty="0"/>
              <a:t>-log(1-h)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y_data</a:t>
            </a:r>
            <a:r>
              <a:rPr lang="en-US" altLang="ko-KR" sz="2400" dirty="0"/>
              <a:t> </a:t>
            </a:r>
            <a:r>
              <a:rPr lang="ko-KR" altLang="en-US" sz="2400" dirty="0"/>
              <a:t>값이</a:t>
            </a:r>
            <a:r>
              <a:rPr lang="en-US" altLang="ko-KR" sz="2400" dirty="0"/>
              <a:t> 0 </a:t>
            </a:r>
            <a:r>
              <a:rPr lang="ko-KR" altLang="en-US" sz="2400" dirty="0" err="1"/>
              <a:t>일때</a:t>
            </a:r>
            <a:r>
              <a:rPr lang="ko-KR" altLang="en-US" sz="2400" dirty="0"/>
              <a:t> </a:t>
            </a:r>
            <a:r>
              <a:rPr lang="en-US" altLang="ko-KR" sz="2400" dirty="0"/>
              <a:t>B </a:t>
            </a:r>
            <a:r>
              <a:rPr lang="ko-KR" altLang="en-US" sz="2400" dirty="0"/>
              <a:t>는 사라짐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y_data</a:t>
            </a:r>
            <a:r>
              <a:rPr lang="en-US" altLang="ko-KR" sz="2400" dirty="0"/>
              <a:t> </a:t>
            </a:r>
            <a:r>
              <a:rPr lang="ko-KR" altLang="en-US" sz="2400" dirty="0"/>
              <a:t>값이</a:t>
            </a:r>
            <a:r>
              <a:rPr lang="en-US" altLang="ko-KR" sz="2400" dirty="0"/>
              <a:t> 1 </a:t>
            </a:r>
            <a:r>
              <a:rPr lang="ko-KR" altLang="en-US" sz="2400" dirty="0" err="1"/>
              <a:t>일때</a:t>
            </a:r>
            <a:r>
              <a:rPr lang="ko-KR" altLang="en-US" sz="2400" dirty="0"/>
              <a:t> </a:t>
            </a:r>
            <a:r>
              <a:rPr lang="en-US" altLang="ko-KR" sz="2400" dirty="0"/>
              <a:t>A</a:t>
            </a:r>
            <a:r>
              <a:rPr lang="ko-KR" altLang="en-US" sz="2400" dirty="0"/>
              <a:t> </a:t>
            </a:r>
            <a:r>
              <a:rPr lang="ko-KR" altLang="en-US" sz="2400"/>
              <a:t>는 사라짐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xmlns="" val="185667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5. </a:t>
            </a:r>
            <a:r>
              <a:rPr lang="ko-KR" altLang="en-US" dirty="0"/>
              <a:t>여러 값이 있을 때 </a:t>
            </a:r>
            <a:r>
              <a:rPr lang="en" dirty="0" err="1"/>
              <a:t>로지스틱회귀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440084-2500-4765-BFFE-5F365BBA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42" y="2901877"/>
            <a:ext cx="7278116" cy="10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36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5.</a:t>
            </a:r>
            <a:r>
              <a:rPr lang="ko-KR" altLang="en-US" dirty="0"/>
              <a:t> </a:t>
            </a:r>
            <a:r>
              <a:rPr lang="en" dirty="0" err="1"/>
              <a:t>로지스틱회귀</a:t>
            </a:r>
            <a:r>
              <a:rPr lang="ko-KR" altLang="en-US" dirty="0"/>
              <a:t>에서 </a:t>
            </a:r>
            <a:r>
              <a:rPr lang="ko-KR" altLang="en-US" dirty="0" err="1"/>
              <a:t>퍼셉트론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35C23DF-D471-47D5-89DF-C804F497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76" y="3098754"/>
            <a:ext cx="4648849" cy="660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A6CC77B-EE51-F548-B90C-2826CA09DB53}"/>
              </a:ext>
            </a:extLst>
          </p:cNvPr>
          <p:cNvSpPr txBox="1"/>
          <p:nvPr/>
        </p:nvSpPr>
        <p:spPr>
          <a:xfrm>
            <a:off x="1045029" y="1830469"/>
            <a:ext cx="9576661" cy="1140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입력 값이 </a:t>
            </a:r>
            <a:r>
              <a:rPr lang="en-US" sz="2400" dirty="0"/>
              <a:t>x</a:t>
            </a:r>
            <a:r>
              <a:rPr lang="x-none" sz="2400" dirty="0"/>
              <a:t>1,</a:t>
            </a:r>
            <a:r>
              <a:rPr lang="ko-KR" altLang="en-US" sz="2400" dirty="0"/>
              <a:t> </a:t>
            </a:r>
            <a:r>
              <a:rPr lang="x-none" sz="2400" dirty="0"/>
              <a:t>x2</a:t>
            </a:r>
            <a:r>
              <a:rPr lang="ko-KR" altLang="en-US" sz="2400" dirty="0"/>
              <a:t>이고 계산 결과는 </a:t>
            </a:r>
            <a:r>
              <a:rPr lang="en-US" altLang="ko-KR" sz="2400" dirty="0"/>
              <a:t>y</a:t>
            </a:r>
            <a:r>
              <a:rPr lang="ko-KR" altLang="en-US" sz="2400" dirty="0"/>
              <a:t>인데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y</a:t>
            </a:r>
            <a:r>
              <a:rPr lang="ko-KR" altLang="en-US" sz="2400" dirty="0"/>
              <a:t>를 얻으려면 </a:t>
            </a:r>
            <a:r>
              <a:rPr lang="en-US" altLang="ko-KR" sz="2400" dirty="0"/>
              <a:t>a1,a2,b</a:t>
            </a:r>
            <a:r>
              <a:rPr lang="ko-KR" altLang="en-US" sz="2400" dirty="0"/>
              <a:t>가 필요함</a:t>
            </a:r>
            <a:endParaRPr lang="x-none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이를 표현하기 위해 도입된 개념이 퍼셉트론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xmlns="" val="116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B18EA0-9FC2-4767-8600-1958F354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34"/>
          <a:stretch/>
        </p:blipFill>
        <p:spPr>
          <a:xfrm>
            <a:off x="3879541" y="1295102"/>
            <a:ext cx="4432919" cy="3813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39220D-FA98-5F42-B23D-E9E372C944EB}"/>
              </a:ext>
            </a:extLst>
          </p:cNvPr>
          <p:cNvSpPr txBox="1"/>
          <p:nvPr/>
        </p:nvSpPr>
        <p:spPr>
          <a:xfrm>
            <a:off x="1843316" y="5109029"/>
            <a:ext cx="9836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x1,x2</a:t>
            </a:r>
            <a:r>
              <a:rPr lang="ko-KR" altLang="en-US" sz="2400"/>
              <a:t>가 입력되고 경사하강법으로 구한 가중치 </a:t>
            </a:r>
            <a:r>
              <a:rPr lang="en-US" altLang="ko-KR" sz="2400"/>
              <a:t>a1,</a:t>
            </a:r>
            <a:r>
              <a:rPr lang="ko-KR" altLang="en-US" sz="2400"/>
              <a:t> </a:t>
            </a:r>
            <a:r>
              <a:rPr lang="en-US" altLang="ko-KR" sz="2400"/>
              <a:t>a2,</a:t>
            </a:r>
            <a:r>
              <a:rPr lang="ko-KR" altLang="en-US" sz="2400"/>
              <a:t> </a:t>
            </a:r>
            <a:r>
              <a:rPr lang="en-US" altLang="ko-KR" sz="2400"/>
              <a:t>b</a:t>
            </a:r>
            <a:r>
              <a:rPr lang="ko-KR" altLang="en-US" sz="2400"/>
              <a:t>를 곱하고 더한 후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시그모이드 함수를 거쳐 </a:t>
            </a:r>
            <a:r>
              <a:rPr lang="en-US" altLang="ko-KR" sz="2400"/>
              <a:t>1</a:t>
            </a:r>
            <a:r>
              <a:rPr lang="ko-KR" altLang="en-US" sz="2400"/>
              <a:t> 또는 </a:t>
            </a:r>
            <a:r>
              <a:rPr lang="en-US" altLang="ko-KR" sz="2400"/>
              <a:t>0</a:t>
            </a:r>
            <a:r>
              <a:rPr lang="ko-KR" altLang="en-US" sz="2400"/>
              <a:t>의 출력값 </a:t>
            </a:r>
            <a:r>
              <a:rPr lang="en-US" altLang="ko-KR" sz="2400"/>
              <a:t>y</a:t>
            </a:r>
            <a:r>
              <a:rPr lang="ko-KR" altLang="en-US" sz="2400"/>
              <a:t>를 출력</a:t>
            </a:r>
            <a:endParaRPr lang="x-none" sz="2400"/>
          </a:p>
        </p:txBody>
      </p:sp>
    </p:spTree>
    <p:extLst>
      <p:ext uri="{BB962C8B-B14F-4D97-AF65-F5344CB8AC3E}">
        <p14:creationId xmlns:p14="http://schemas.microsoft.com/office/powerpoint/2010/main" xmlns="" val="6664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5.로지스틱회귀</a:t>
            </a:r>
            <a:r>
              <a:rPr lang="ko-KR" altLang="en-US"/>
              <a:t> 정리</a:t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16" y="1479569"/>
            <a:ext cx="10668368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9668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"/>
              <a:t>5. 로지스틱회귀</a:t>
            </a:r>
            <a:r>
              <a:rPr lang="ko-KR" altLang="en-US"/>
              <a:t> 정리</a:t>
            </a: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 rotWithShape="1">
          <a:blip r:embed="rId3">
            <a:alphaModFix/>
          </a:blip>
          <a:srcRect t="14417" b="14417"/>
          <a:stretch/>
        </p:blipFill>
        <p:spPr>
          <a:xfrm>
            <a:off x="761817" y="1479569"/>
            <a:ext cx="10668369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1"/>
          <p:cNvSpPr txBox="1"/>
          <p:nvPr/>
        </p:nvSpPr>
        <p:spPr>
          <a:xfrm>
            <a:off x="930800" y="6157367"/>
            <a:ext cx="103304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>
                <a:solidFill>
                  <a:srgbClr val="555D66"/>
                </a:solidFill>
                <a:highlight>
                  <a:srgbClr val="FBFBFB"/>
                </a:highlight>
                <a:latin typeface="Merriweather"/>
                <a:ea typeface="Merriweather"/>
                <a:cs typeface="Merriweather"/>
                <a:sym typeface="Merriweather"/>
              </a:rPr>
              <a:t>The value of weights b0 and b1 are updated at each iteration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xmlns="" val="195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5.시그모이드함수</a:t>
            </a: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4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앞서 S자 모양을 보여주는 것이 시그모이드함수.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시그모이드함수를 사용하여 로지스틱회귀를 푸는 함수 </a:t>
            </a:r>
            <a:endParaRPr/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0" y="3339233"/>
            <a:ext cx="5181500" cy="216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8388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5.시그모이드함수</a:t>
            </a:r>
            <a:endParaRPr/>
          </a:p>
        </p:txBody>
      </p:sp>
      <p:sp>
        <p:nvSpPr>
          <p:cNvPr id="409" name="Google Shape;409;p53"/>
          <p:cNvSpPr txBox="1">
            <a:spLocks noGrp="1"/>
          </p:cNvSpPr>
          <p:nvPr>
            <p:ph type="body" idx="1"/>
          </p:nvPr>
        </p:nvSpPr>
        <p:spPr>
          <a:xfrm>
            <a:off x="415600" y="1852585"/>
            <a:ext cx="11360800" cy="42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함수에서 a는 경사도를 의미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a가 커지면 경사도가 커지고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a가 작아지면 경사도가 작아짐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b는 그래프의 좌우이동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a와 b에 따라 오차가 달라짐</a:t>
            </a:r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29" y="5063520"/>
            <a:ext cx="3676972" cy="153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85" y="1739833"/>
            <a:ext cx="46101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585" y="4214218"/>
            <a:ext cx="4508500" cy="222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90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5.a와 b에 따라 달라지는 오차</a:t>
            </a:r>
            <a:endParaRPr/>
          </a:p>
        </p:txBody>
      </p:sp>
      <p:sp>
        <p:nvSpPr>
          <p:cNvPr id="418" name="Google Shape;418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18"/>
            <a:ext cx="4445000" cy="4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584" y="1536640"/>
            <a:ext cx="6153817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235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63700-D89A-4C33-B550-0A645448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8C3C45-1A14-4E62-8F58-D39D3680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40" y="1866682"/>
            <a:ext cx="301032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36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5.오차함수</a:t>
            </a:r>
            <a:endParaRPr/>
          </a:p>
        </p:txBody>
      </p:sp>
      <p:sp>
        <p:nvSpPr>
          <p:cNvPr id="426" name="Google Shape;426;p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경사하강법은 오차를 구한 다음 오차가 작은 방향으로 이동하는 방법.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이를 위해 오차를 구하는 함수가 필요. 이 함수가 로그함수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실제값이 1일때(파랑) : -log(h)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실제값이 0일때(빨강) : -log(1-h)</a:t>
            </a:r>
            <a:endParaRPr/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970" y="2908370"/>
            <a:ext cx="5050433" cy="359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0365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E2DFE5-D338-4F30-8FFA-16CD59E4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02" y="1523734"/>
            <a:ext cx="42677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0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65854B-724A-46BB-A7F1-EFEEA05F5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42"/>
          <a:stretch/>
        </p:blipFill>
        <p:spPr>
          <a:xfrm>
            <a:off x="3142838" y="1380637"/>
            <a:ext cx="5906324" cy="4681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B752D8-0DCD-034A-8745-90F019C2C6AF}"/>
              </a:ext>
            </a:extLst>
          </p:cNvPr>
          <p:cNvSpPr txBox="1"/>
          <p:nvPr/>
        </p:nvSpPr>
        <p:spPr>
          <a:xfrm>
            <a:off x="415600" y="5736991"/>
            <a:ext cx="575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일차함수 </a:t>
            </a:r>
            <a:r>
              <a:rPr lang="x-none" sz="2400"/>
              <a:t>y=ax+b(a</a:t>
            </a:r>
            <a:r>
              <a:rPr lang="ko-KR" altLang="en-US" sz="2400"/>
              <a:t>는 기울기</a:t>
            </a:r>
            <a:r>
              <a:rPr lang="en-US" altLang="ko-KR" sz="2400"/>
              <a:t>,</a:t>
            </a:r>
            <a:r>
              <a:rPr lang="x-none" sz="2400"/>
              <a:t> b</a:t>
            </a:r>
            <a:r>
              <a:rPr lang="ko-KR" altLang="en-US" sz="2400"/>
              <a:t>는 절편</a:t>
            </a:r>
            <a:r>
              <a:rPr lang="en-US" altLang="ko-KR" sz="2400"/>
              <a:t>)</a:t>
            </a:r>
            <a:endParaRPr lang="x-none" sz="2400"/>
          </a:p>
          <a:p>
            <a:r>
              <a:rPr lang="ko-KR" altLang="en-US" sz="2400"/>
              <a:t>딥러닝 </a:t>
            </a:r>
            <a:r>
              <a:rPr lang="x-none" sz="2400"/>
              <a:t>y=wx+b(w</a:t>
            </a:r>
            <a:r>
              <a:rPr lang="ko-KR" altLang="en-US" sz="2400"/>
              <a:t>는 가중치</a:t>
            </a:r>
            <a:r>
              <a:rPr lang="x-none" sz="2400"/>
              <a:t>,</a:t>
            </a:r>
            <a:r>
              <a:rPr lang="ko-KR" altLang="en-US" sz="2400"/>
              <a:t> </a:t>
            </a:r>
            <a:r>
              <a:rPr lang="x-none" sz="2400"/>
              <a:t>b</a:t>
            </a:r>
            <a:r>
              <a:rPr lang="ko-KR" altLang="en-US" sz="2400"/>
              <a:t>는 바이어스</a:t>
            </a:r>
            <a:r>
              <a:rPr lang="en-US" altLang="ko-KR" sz="2400"/>
              <a:t>)</a:t>
            </a:r>
            <a:endParaRPr lang="x-none" sz="2400"/>
          </a:p>
        </p:txBody>
      </p:sp>
    </p:spTree>
    <p:extLst>
      <p:ext uri="{BB962C8B-B14F-4D97-AF65-F5344CB8AC3E}">
        <p14:creationId xmlns:p14="http://schemas.microsoft.com/office/powerpoint/2010/main" xmlns="" val="26732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53C3B9-ED70-DE44-9518-FC5C852A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퍼셉트론과 마이크로봇</a:t>
            </a:r>
            <a:endParaRPr lang="x-none"/>
          </a:p>
        </p:txBody>
      </p:sp>
      <p:pic>
        <p:nvPicPr>
          <p:cNvPr id="3" name="Online Media 2" descr="Microbots Big Hero 6 moment">
            <a:hlinkClick r:id="" action="ppaction://media"/>
            <a:extLst>
              <a:ext uri="{FF2B5EF4-FFF2-40B4-BE49-F238E27FC236}">
                <a16:creationId xmlns:a16="http://schemas.microsoft.com/office/drawing/2014/main" xmlns="" id="{09791584-F6EB-754C-8F56-751F183CB4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2000" y="169263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95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447087-4451-48C1-95F2-2A8BE5690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14" b="17917"/>
          <a:stretch/>
        </p:blipFill>
        <p:spPr>
          <a:xfrm>
            <a:off x="4584490" y="2069911"/>
            <a:ext cx="2239644" cy="22311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B965C6D-2FCA-C24F-90E0-BEFA6AC7085A}"/>
              </a:ext>
            </a:extLst>
          </p:cNvPr>
          <p:cNvSpPr/>
          <p:nvPr/>
        </p:nvSpPr>
        <p:spPr>
          <a:xfrm>
            <a:off x="2656311" y="4242093"/>
            <a:ext cx="6096000" cy="22480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/>
              <a:t>하나의 뉴런은 할 수 있는 일이 없음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  <a:r>
              <a:rPr lang="en-US" altLang="ko-KR" sz="2400"/>
              <a:t>1000</a:t>
            </a:r>
            <a:r>
              <a:rPr lang="ko-KR" altLang="en-US" sz="2400"/>
              <a:t>억개의 뉴런이 모여야 사람을 할 수 있음</a:t>
            </a:r>
            <a:r>
              <a:rPr lang="en-US" altLang="ko-KR" sz="2400"/>
              <a:t>.</a:t>
            </a:r>
            <a:r>
              <a:rPr lang="ko-KR" altLang="en-US" sz="2400"/>
              <a:t> 퍼셉트론도 마찬가지</a:t>
            </a:r>
            <a:r>
              <a:rPr lang="en-US" altLang="ko-KR" sz="2400"/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400"/>
              <a:t>사각형에 선을 그어 두 종류의 점을 나누려면</a:t>
            </a:r>
            <a:r>
              <a:rPr lang="en-US" altLang="ko-KR" sz="2400"/>
              <a:t>?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xmlns="" val="40577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9C9BA4-85C0-4C97-AD7E-B9DFA7D4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51"/>
          <a:stretch/>
        </p:blipFill>
        <p:spPr>
          <a:xfrm>
            <a:off x="4247892" y="1625349"/>
            <a:ext cx="3696216" cy="3132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391A520-1978-9B43-821A-9FB87C680542}"/>
              </a:ext>
            </a:extLst>
          </p:cNvPr>
          <p:cNvSpPr/>
          <p:nvPr/>
        </p:nvSpPr>
        <p:spPr>
          <a:xfrm>
            <a:off x="3048000" y="475826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2400"/>
              <a:t>아무리 선을 그어도 하나의 직선으로 구분하기 불가능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</a:p>
          <a:p>
            <a:pPr lvl="0"/>
            <a:r>
              <a:rPr lang="ko-KR" altLang="en-US" sz="2400"/>
              <a:t>선형회귀나 로지스틱회귀는 </a:t>
            </a:r>
            <a:r>
              <a:rPr lang="en-US" altLang="ko-KR" sz="2400"/>
              <a:t>2</a:t>
            </a:r>
            <a:r>
              <a:rPr lang="ko-KR" altLang="en-US" sz="2400"/>
              <a:t>차원 평면에서 선을 긋는 작업이고 퍼셉트론도 선을 긋는 작업</a:t>
            </a:r>
          </a:p>
        </p:txBody>
      </p:sp>
    </p:spTree>
    <p:extLst>
      <p:ext uri="{BB962C8B-B14F-4D97-AF65-F5344CB8AC3E}">
        <p14:creationId xmlns:p14="http://schemas.microsoft.com/office/powerpoint/2010/main" xmlns="" val="32280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03EC926-1B6B-4245-8CB9-1811BDD57DCE}"/>
              </a:ext>
            </a:extLst>
          </p:cNvPr>
          <p:cNvSpPr/>
          <p:nvPr/>
        </p:nvSpPr>
        <p:spPr>
          <a:xfrm>
            <a:off x="3484837" y="1995177"/>
            <a:ext cx="52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/>
              <a:t>퍼셉트론의 한계를 보여주는 </a:t>
            </a:r>
            <a:r>
              <a:rPr lang="en-US" altLang="ko-KR" sz="2400"/>
              <a:t>XOR</a:t>
            </a:r>
            <a:r>
              <a:rPr lang="ko-KR" altLang="en-US" sz="2400"/>
              <a:t>문제</a:t>
            </a:r>
          </a:p>
        </p:txBody>
      </p:sp>
      <p:pic>
        <p:nvPicPr>
          <p:cNvPr id="5" name="Google Shape;534;p69">
            <a:extLst>
              <a:ext uri="{FF2B5EF4-FFF2-40B4-BE49-F238E27FC236}">
                <a16:creationId xmlns:a16="http://schemas.microsoft.com/office/drawing/2014/main" xmlns="" id="{FD3697AB-C6CB-4740-A60A-0C6F3D1062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800" y="2646031"/>
            <a:ext cx="49784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97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0751A0-17AA-4054-AAD6-901DC0C3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66"/>
          <a:stretch/>
        </p:blipFill>
        <p:spPr>
          <a:xfrm>
            <a:off x="2463294" y="2349264"/>
            <a:ext cx="7265413" cy="2900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7A268C-01A2-FD49-8D10-15937FF70F18}"/>
              </a:ext>
            </a:extLst>
          </p:cNvPr>
          <p:cNvSpPr/>
          <p:nvPr/>
        </p:nvSpPr>
        <p:spPr>
          <a:xfrm>
            <a:off x="2445802" y="1796417"/>
            <a:ext cx="7300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/>
              <a:t>이러한 문제를 해결하고자 도입한 것이 다층퍼셉트론</a:t>
            </a:r>
          </a:p>
        </p:txBody>
      </p:sp>
    </p:spTree>
    <p:extLst>
      <p:ext uri="{BB962C8B-B14F-4D97-AF65-F5344CB8AC3E}">
        <p14:creationId xmlns:p14="http://schemas.microsoft.com/office/powerpoint/2010/main" xmlns="" val="12160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6.딥러닝-신경망의 이해(</a:t>
            </a:r>
            <a:r>
              <a:rPr lang="ko-KR" altLang="en-US"/>
              <a:t>정리</a:t>
            </a:r>
            <a:r>
              <a:rPr lang="en-US" altLang="ko-KR"/>
              <a:t>)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651000"/>
            <a:ext cx="9525000" cy="35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267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47" y="203200"/>
            <a:ext cx="11235107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3984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6772</Words>
  <Application>Microsoft Office PowerPoint</Application>
  <PresentationFormat>사용자 지정</PresentationFormat>
  <Paragraphs>1017</Paragraphs>
  <Slides>225</Slides>
  <Notes>180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225</vt:i4>
      </vt:variant>
    </vt:vector>
  </HeadingPairs>
  <TitlesOfParts>
    <vt:vector size="226" baseType="lpstr">
      <vt:lpstr>Office Theme</vt:lpstr>
      <vt:lpstr>모두의 딥러닝</vt:lpstr>
      <vt:lpstr>비전공자로서 어려운 점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머신러닝 프로세스</vt:lpstr>
      <vt:lpstr>지도학습 (Supervised Learning)</vt:lpstr>
      <vt:lpstr>지도학습 알고리즘-분류 (Classification)</vt:lpstr>
      <vt:lpstr>지도학습 알고리즘-회귀 (Regression)</vt:lpstr>
      <vt:lpstr>비지도 학습 (Unsupervised Learning)</vt:lpstr>
      <vt:lpstr>비지도학습 알고리즘-클러스터링</vt:lpstr>
      <vt:lpstr>실행을 위한 준비사항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2.딥러닝을 위한 기초수학</vt:lpstr>
      <vt:lpstr>2. 처음 해보는 딥러닝 </vt:lpstr>
      <vt:lpstr>2.폐암수술환자의 생존율 예측하기</vt:lpstr>
      <vt:lpstr>2.폐암수술환자의 생존율 예측하기</vt:lpstr>
      <vt:lpstr>2.폐암수술환자의 생존율 예측하기</vt:lpstr>
      <vt:lpstr>2.폐암수술환자의 생존율 예측하기</vt:lpstr>
      <vt:lpstr>3.딥러닝  코드  분석</vt:lpstr>
      <vt:lpstr>3.선형회귀</vt:lpstr>
      <vt:lpstr>3.선형이 뭘까요?</vt:lpstr>
      <vt:lpstr>3장.예측선 긋기: 선형회귀</vt:lpstr>
      <vt:lpstr>3.예측선 긋기: 선형회귀</vt:lpstr>
      <vt:lpstr>3.예측선 긋기: 선형회귀</vt:lpstr>
      <vt:lpstr>3.예측선 긋기: 선형회귀</vt:lpstr>
      <vt:lpstr>3.예측선 긋기: 선형회귀-최소제곱법</vt:lpstr>
      <vt:lpstr>3.선형회귀</vt:lpstr>
      <vt:lpstr>3.선형회귀</vt:lpstr>
      <vt:lpstr>3.선형회귀</vt:lpstr>
      <vt:lpstr>3.선형회귀</vt:lpstr>
      <vt:lpstr>3.예측선 긋기: 선형회귀-최소제곱법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 선형회귀모델을 사용해서 딥러닝을 구현하다</vt:lpstr>
      <vt:lpstr>3.선형회귀</vt:lpstr>
      <vt:lpstr>3. 평균제곱오차(비용함수)</vt:lpstr>
      <vt:lpstr>3.예측선 긋기: 선형회귀-평균제곱근오차</vt:lpstr>
      <vt:lpstr>4.오차수정하기: 경사하강법</vt:lpstr>
      <vt:lpstr>4.오차수정하기: 경사하강법</vt:lpstr>
      <vt:lpstr>4.오차수정하기</vt:lpstr>
      <vt:lpstr>4.오차수정하기</vt:lpstr>
      <vt:lpstr>4.학습률</vt:lpstr>
      <vt:lpstr>4.다중선형회귀</vt:lpstr>
      <vt:lpstr>5.로지스틱회귀</vt:lpstr>
      <vt:lpstr>5.로지스틱회귀</vt:lpstr>
      <vt:lpstr>5.로지스틱회귀</vt:lpstr>
      <vt:lpstr>5.로지스틱회귀</vt:lpstr>
      <vt:lpstr>5.로지스틱회귀</vt:lpstr>
      <vt:lpstr>5.로지스틱회귀-시그모이드함수</vt:lpstr>
      <vt:lpstr>5.로지스틱회귀</vt:lpstr>
      <vt:lpstr>5.로지스틱회귀</vt:lpstr>
      <vt:lpstr>5.로지스틱회귀</vt:lpstr>
      <vt:lpstr>5.로지스틱회귀</vt:lpstr>
      <vt:lpstr>5.로지스틱회귀-오차공식</vt:lpstr>
      <vt:lpstr>5.로지스틱회귀-로그함수</vt:lpstr>
      <vt:lpstr>5.로지스틱회귀</vt:lpstr>
      <vt:lpstr>5. 여러 값이 있을 때 로지스틱회귀</vt:lpstr>
      <vt:lpstr>5. 로지스틱회귀에서 퍼셉트론</vt:lpstr>
      <vt:lpstr>5.로지스틱회귀</vt:lpstr>
      <vt:lpstr>5.로지스틱회귀 정리</vt:lpstr>
      <vt:lpstr>5. 로지스틱회귀 정리</vt:lpstr>
      <vt:lpstr>5.시그모이드함수</vt:lpstr>
      <vt:lpstr>5.시그모이드함수</vt:lpstr>
      <vt:lpstr>5.a와 b에 따라 달라지는 오차</vt:lpstr>
      <vt:lpstr>5.오차함수</vt:lpstr>
      <vt:lpstr>6.딥러닝-신경망의 이해</vt:lpstr>
      <vt:lpstr>6.딥러닝-신경망의 이해</vt:lpstr>
      <vt:lpstr>퍼셉트론과 마이크로봇</vt:lpstr>
      <vt:lpstr>6.딥러닝-신경망의 이해</vt:lpstr>
      <vt:lpstr>6.딥러닝-신경망의 이해</vt:lpstr>
      <vt:lpstr>6.딥러닝-신경망의 이해</vt:lpstr>
      <vt:lpstr>6.딥러닝-신경망의 이해</vt:lpstr>
      <vt:lpstr>6.딥러닝-신경망의 이해(정리)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가중치, 가중합,  바이어스,  활성화함수</vt:lpstr>
      <vt:lpstr>신경망의 이해-퍼셉트론(perceptron)</vt:lpstr>
      <vt:lpstr>퍼셉트론</vt:lpstr>
      <vt:lpstr>7.다층 퍼셉트론</vt:lpstr>
      <vt:lpstr>7.다층 퍼셉트론</vt:lpstr>
      <vt:lpstr>7.다층 퍼셉트론</vt:lpstr>
      <vt:lpstr>7.다층 퍼셉트론</vt:lpstr>
      <vt:lpstr>7.다층 퍼셉트론</vt:lpstr>
      <vt:lpstr>7.다층 퍼셉트론</vt:lpstr>
      <vt:lpstr>7.다층 퍼셉트론</vt:lpstr>
      <vt:lpstr>7.다층 퍼셉트론</vt:lpstr>
      <vt:lpstr>7.XOR문제의 해결(#1)</vt:lpstr>
      <vt:lpstr>7.다층 퍼셉트론(#2)</vt:lpstr>
      <vt:lpstr>7.XOR다층문제 풀이(#3)</vt:lpstr>
      <vt:lpstr>8.오차 역전파(Back Propagation)</vt:lpstr>
      <vt:lpstr>8.오차 역전파</vt:lpstr>
      <vt:lpstr>8.오차 역전파</vt:lpstr>
      <vt:lpstr>9.기울기 소실</vt:lpstr>
      <vt:lpstr>9.기울기 소실은 시그모이드 함수탓</vt:lpstr>
      <vt:lpstr>9.다른 활성화함수</vt:lpstr>
      <vt:lpstr>9.고급진 경사하강법</vt:lpstr>
      <vt:lpstr>9.기타 고급 경사하강법</vt:lpstr>
      <vt:lpstr>10. 모델링 순서#1</vt:lpstr>
      <vt:lpstr>10. 모델링 순서#2</vt:lpstr>
      <vt:lpstr>10. 모델링 순서#3</vt:lpstr>
      <vt:lpstr>10. 모델링 순서#4</vt:lpstr>
      <vt:lpstr>10. 더 구체적인 모델링#1</vt:lpstr>
      <vt:lpstr>10. 더 구체적인 모델링#2</vt:lpstr>
      <vt:lpstr>10. 학습순서</vt:lpstr>
      <vt:lpstr>10. 학습순서</vt:lpstr>
      <vt:lpstr>10. 학습순서</vt:lpstr>
      <vt:lpstr>10. 학습순서</vt:lpstr>
      <vt:lpstr>10. 학습순서</vt:lpstr>
      <vt:lpstr>10. 학습순서</vt:lpstr>
      <vt:lpstr>10. 학습순서</vt:lpstr>
      <vt:lpstr>10.모델 설계</vt:lpstr>
      <vt:lpstr>10.모델</vt:lpstr>
      <vt:lpstr>10.모델컴파일</vt:lpstr>
      <vt:lpstr>10.모델컴파일</vt:lpstr>
      <vt:lpstr>10.모델실행</vt:lpstr>
      <vt:lpstr>11.피마인디언과 당뇨병</vt:lpstr>
      <vt:lpstr>11.데이터의 구조</vt:lpstr>
      <vt:lpstr>11.Matplotlib로 자료 시각화</vt:lpstr>
      <vt:lpstr>11.Matplotlib로 자료 시각화</vt:lpstr>
      <vt:lpstr>11.당뇨병 예측</vt:lpstr>
      <vt:lpstr>11.당뇨병 예측</vt:lpstr>
      <vt:lpstr>12.다중분류문제 </vt:lpstr>
      <vt:lpstr>12.데이터의 구조</vt:lpstr>
      <vt:lpstr>12.원-핫 인코딩</vt:lpstr>
      <vt:lpstr>12.원-핫 인코딩</vt:lpstr>
      <vt:lpstr>12.소프트맥스</vt:lpstr>
      <vt:lpstr>13.과적합 이해하기</vt:lpstr>
      <vt:lpstr>13.학습셋과 테스트셋</vt:lpstr>
      <vt:lpstr>13.학습셋과 테스트셋</vt:lpstr>
      <vt:lpstr>13. 모델의 저장/재사용</vt:lpstr>
      <vt:lpstr>13.k겹 교차검증</vt:lpstr>
      <vt:lpstr>13. StratifiedKFold</vt:lpstr>
      <vt:lpstr>13. StratifiedKFold</vt:lpstr>
      <vt:lpstr>14.베스트모델 만들기</vt:lpstr>
      <vt:lpstr>14.베스트모델 만들기</vt:lpstr>
      <vt:lpstr>14.에포크 저장</vt:lpstr>
      <vt:lpstr>14.에포크 저장</vt:lpstr>
      <vt:lpstr>14.에포크 저장</vt:lpstr>
      <vt:lpstr>14.베스트모델 만들기</vt:lpstr>
      <vt:lpstr>14.베스트모델 만들기</vt:lpstr>
      <vt:lpstr>15.선형회귀 적용하기</vt:lpstr>
      <vt:lpstr>15.선형회귀 적용하기</vt:lpstr>
      <vt:lpstr>15.선형회귀 적용하기</vt:lpstr>
      <vt:lpstr>15.선형회귀 적용하기</vt:lpstr>
      <vt:lpstr>15.선형회귀 적용하기</vt:lpstr>
      <vt:lpstr>15.선형회귀 적용하기</vt:lpstr>
      <vt:lpstr>15.선형회귀 적용하기</vt:lpstr>
      <vt:lpstr>16.딥러닝 활용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16.이미지 인식 CNN</vt:lpstr>
      <vt:lpstr>16. 컨볼루션 신경망(CNN)</vt:lpstr>
      <vt:lpstr>16. 컨볼루션 신경망(CNN)</vt:lpstr>
      <vt:lpstr>16. 컨볼루션 신경망(CNN)</vt:lpstr>
      <vt:lpstr>16. 컨볼루션 신경망(CNN)</vt:lpstr>
      <vt:lpstr>16. 컨볼루션 신경망(CNN)</vt:lpstr>
      <vt:lpstr>16. 컨볼루션 신경망(CNN)</vt:lpstr>
      <vt:lpstr>16. 컨볼루션 신경망(CNN)</vt:lpstr>
      <vt:lpstr>16. 컨볼루션 신경망(CNN)-맥스풀링</vt:lpstr>
      <vt:lpstr>16. 컨볼루션 신경망(CNN)</vt:lpstr>
      <vt:lpstr>16. 컨볼루션 신경망(CNN)</vt:lpstr>
      <vt:lpstr>16. 컨볼루션 신경망(CNN)-드롭아웃,플래튼</vt:lpstr>
      <vt:lpstr>16. 컨볼루션 신경망(CNN)-드롭아웃,플래튼</vt:lpstr>
      <vt:lpstr>16.이미지 인식 CNN</vt:lpstr>
      <vt:lpstr>17.순환신경망 RNN</vt:lpstr>
      <vt:lpstr>17.순환신경망 RNN</vt:lpstr>
      <vt:lpstr>17.순환신경망 RNN</vt:lpstr>
      <vt:lpstr>17.순환신경망 RNN-LSTM추가</vt:lpstr>
      <vt:lpstr>17.순환신경망 RNN</vt:lpstr>
      <vt:lpstr>17.순환신경망 RNN</vt:lpstr>
      <vt:lpstr>17.순환신경망 RNN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RNN-LSTM을 이용한 뉴스분류</vt:lpstr>
      <vt:lpstr>17.순환신경망 RNN</vt:lpstr>
      <vt:lpstr>17.순환신경망 RNN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aqp aqp</dc:creator>
  <cp:lastModifiedBy>user</cp:lastModifiedBy>
  <cp:revision>90</cp:revision>
  <dcterms:created xsi:type="dcterms:W3CDTF">2020-06-14T03:11:31Z</dcterms:created>
  <dcterms:modified xsi:type="dcterms:W3CDTF">2020-06-16T09:08:34Z</dcterms:modified>
</cp:coreProperties>
</file>